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 id="2147483669" r:id="rId4"/>
    <p:sldMasterId id="2147483681" r:id="rId5"/>
    <p:sldMasterId id="2147483693" r:id="rId6"/>
    <p:sldMasterId id="2147483705" r:id="rId7"/>
    <p:sldMasterId id="2147483717" r:id="rId8"/>
    <p:sldMasterId id="2147483729" r:id="rId9"/>
    <p:sldMasterId id="2147483741" r:id="rId10"/>
    <p:sldMasterId id="2147483753" r:id="rId11"/>
    <p:sldMasterId id="2147483765" r:id="rId12"/>
    <p:sldMasterId id="2147483777" r:id="rId13"/>
    <p:sldMasterId id="2147483789" r:id="rId14"/>
    <p:sldMasterId id="2147483801" r:id="rId15"/>
    <p:sldMasterId id="2147483813" r:id="rId16"/>
  </p:sldMasterIdLst>
  <p:handoutMasterIdLst>
    <p:handoutMasterId r:id="rId85"/>
  </p:handoutMasterIdLst>
  <p:sldIdLst>
    <p:sldId id="268" r:id="rId17"/>
    <p:sldId id="329" r:id="rId18"/>
    <p:sldId id="277" r:id="rId19"/>
    <p:sldId id="278" r:id="rId20"/>
    <p:sldId id="279" r:id="rId21"/>
    <p:sldId id="281" r:id="rId22"/>
    <p:sldId id="280" r:id="rId23"/>
    <p:sldId id="282" r:id="rId24"/>
    <p:sldId id="283" r:id="rId25"/>
    <p:sldId id="284" r:id="rId26"/>
    <p:sldId id="285" r:id="rId27"/>
    <p:sldId id="286" r:id="rId28"/>
    <p:sldId id="287" r:id="rId29"/>
    <p:sldId id="289" r:id="rId30"/>
    <p:sldId id="288" r:id="rId31"/>
    <p:sldId id="290" r:id="rId32"/>
    <p:sldId id="291" r:id="rId33"/>
    <p:sldId id="292" r:id="rId34"/>
    <p:sldId id="293" r:id="rId35"/>
    <p:sldId id="270" r:id="rId36"/>
    <p:sldId id="328"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294" r:id="rId51"/>
    <p:sldId id="260" r:id="rId52"/>
    <p:sldId id="269" r:id="rId53"/>
    <p:sldId id="261" r:id="rId54"/>
    <p:sldId id="262" r:id="rId55"/>
    <p:sldId id="299" r:id="rId56"/>
    <p:sldId id="257" r:id="rId57"/>
    <p:sldId id="298" r:id="rId58"/>
    <p:sldId id="296" r:id="rId59"/>
    <p:sldId id="297" r:id="rId60"/>
    <p:sldId id="258" r:id="rId61"/>
    <p:sldId id="295" r:id="rId62"/>
    <p:sldId id="264" r:id="rId63"/>
    <p:sldId id="271" r:id="rId64"/>
    <p:sldId id="339" r:id="rId65"/>
    <p:sldId id="302" r:id="rId66"/>
    <p:sldId id="274" r:id="rId67"/>
    <p:sldId id="265" r:id="rId68"/>
    <p:sldId id="337" r:id="rId69"/>
    <p:sldId id="330" r:id="rId70"/>
    <p:sldId id="331" r:id="rId71"/>
    <p:sldId id="332" r:id="rId72"/>
    <p:sldId id="333" r:id="rId73"/>
    <p:sldId id="334" r:id="rId74"/>
    <p:sldId id="335" r:id="rId75"/>
    <p:sldId id="336" r:id="rId76"/>
    <p:sldId id="300" r:id="rId77"/>
    <p:sldId id="267" r:id="rId78"/>
    <p:sldId id="266" r:id="rId79"/>
    <p:sldId id="272" r:id="rId80"/>
    <p:sldId id="273" r:id="rId81"/>
    <p:sldId id="338" r:id="rId82"/>
    <p:sldId id="276" r:id="rId83"/>
    <p:sldId id="275"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08" y="66"/>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tableStyles" Target="tableStyles.xml"/><Relationship Id="rId7" Type="http://schemas.openxmlformats.org/officeDocument/2006/relationships/slideMaster" Target="slideMasters/slideMaster5.xml"/><Relationship Id="rId71" Type="http://schemas.openxmlformats.org/officeDocument/2006/relationships/slide" Target="slides/slide55.xml"/><Relationship Id="rId2" Type="http://schemas.openxmlformats.org/officeDocument/2006/relationships/customXml" Target="../customXml/item2.xml"/><Relationship Id="rId16" Type="http://schemas.openxmlformats.org/officeDocument/2006/relationships/slideMaster" Target="slideMasters/slideMaster14.xml"/><Relationship Id="rId29" Type="http://schemas.openxmlformats.org/officeDocument/2006/relationships/slide" Target="slides/slide13.xml"/><Relationship Id="rId11" Type="http://schemas.openxmlformats.org/officeDocument/2006/relationships/slideMaster" Target="slideMasters/slideMaster9.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6.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Master" Target="slideMasters/slideMaster13.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8.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Share</c:v>
                </c:pt>
              </c:strCache>
            </c:strRef>
          </c:tx>
          <c:explosion val="25"/>
          <c:dLbls>
            <c:dLbl>
              <c:idx val="0"/>
              <c:tx>
                <c:rich>
                  <a:bodyPr/>
                  <a:lstStyle/>
                  <a:p>
                    <a:r>
                      <a:rPr lang="en-US" sz="1400" b="1" dirty="0">
                        <a:solidFill>
                          <a:schemeClr val="bg1"/>
                        </a:solidFill>
                      </a:rPr>
                      <a:t>25%</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FC8-4127-8A61-E35E9A815596}"/>
                </c:ext>
              </c:extLst>
            </c:dLbl>
            <c:spPr>
              <a:noFill/>
              <a:ln>
                <a:noFill/>
              </a:ln>
              <a:effectLst/>
            </c:spPr>
            <c:txPr>
              <a:bodyPr/>
              <a:lstStyle/>
              <a:p>
                <a:pPr>
                  <a:defRPr sz="14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Sheet1!$A$3:$A$6</c:f>
              <c:strCache>
                <c:ptCount val="4"/>
                <c:pt idx="0">
                  <c:v>Home 4</c:v>
                </c:pt>
                <c:pt idx="1">
                  <c:v>Home 3</c:v>
                </c:pt>
                <c:pt idx="2">
                  <c:v>Home 2</c:v>
                </c:pt>
                <c:pt idx="3">
                  <c:v>Home 1</c:v>
                </c:pt>
              </c:strCache>
            </c:strRef>
          </c:cat>
          <c:val>
            <c:numRef>
              <c:f>Sheet1!$B$3:$B$6</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1-3FC8-4127-8A61-E35E9A815596}"/>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27</c:v>
                </c:pt>
              </c:strCache>
            </c:strRef>
          </c:tx>
          <c:explosion val="25"/>
          <c:dLbls>
            <c:dLbl>
              <c:idx val="0"/>
              <c:tx>
                <c:rich>
                  <a:bodyPr/>
                  <a:lstStyle/>
                  <a:p>
                    <a:r>
                      <a:rPr lang="en-US" sz="1400" b="1" dirty="0" smtClean="0">
                        <a:solidFill>
                          <a:schemeClr val="bg1"/>
                        </a:solidFill>
                      </a:rPr>
                      <a:t>27%</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3F9-49E8-AEAD-F351E45D2DA2}"/>
                </c:ext>
              </c:extLst>
            </c:dLbl>
            <c:spPr>
              <a:noFill/>
              <a:ln>
                <a:noFill/>
              </a:ln>
              <a:effectLst/>
            </c:spPr>
            <c:txPr>
              <a:bodyPr/>
              <a:lstStyle/>
              <a:p>
                <a:pPr>
                  <a:defRPr sz="14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Sheet1!$A$3:$A$6</c:f>
              <c:strCache>
                <c:ptCount val="4"/>
                <c:pt idx="0">
                  <c:v>Home 4</c:v>
                </c:pt>
                <c:pt idx="1">
                  <c:v>Home 3</c:v>
                </c:pt>
                <c:pt idx="2">
                  <c:v>Home 2</c:v>
                </c:pt>
                <c:pt idx="3">
                  <c:v>Home 1</c:v>
                </c:pt>
              </c:strCache>
            </c:strRef>
          </c:cat>
          <c:val>
            <c:numRef>
              <c:f>Sheet1!$B$3:$B$6</c:f>
              <c:numCache>
                <c:formatCode>0%</c:formatCode>
                <c:ptCount val="4"/>
                <c:pt idx="0">
                  <c:v>0.2666</c:v>
                </c:pt>
                <c:pt idx="1">
                  <c:v>0.2666</c:v>
                </c:pt>
                <c:pt idx="2">
                  <c:v>0.2666</c:v>
                </c:pt>
                <c:pt idx="3">
                  <c:v>0.2</c:v>
                </c:pt>
              </c:numCache>
            </c:numRef>
          </c:val>
          <c:extLst>
            <c:ext xmlns:c16="http://schemas.microsoft.com/office/drawing/2014/chart" uri="{C3380CC4-5D6E-409C-BE32-E72D297353CC}">
              <c16:uniqueId val="{00000001-F3F9-49E8-AEAD-F351E45D2DA2}"/>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836F6-053D-44B4-8E20-E88A161AAB5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51B4FA59-ECF6-4C3B-9C0A-59F8C831E8C0}">
      <dgm:prSet phldrT="[Text]"/>
      <dgm:spPr/>
      <dgm:t>
        <a:bodyPr/>
        <a:lstStyle/>
        <a:p>
          <a:r>
            <a:rPr lang="en-US" b="1" dirty="0" smtClean="0"/>
            <a:t>Attorney</a:t>
          </a:r>
          <a:endParaRPr lang="en-US" b="1" dirty="0"/>
        </a:p>
      </dgm:t>
    </dgm:pt>
    <dgm:pt modelId="{360D493D-955D-45F4-9992-F9CB9BF64332}" type="parTrans" cxnId="{8FFBA04A-CE0C-4569-B196-FD5C7A0C2F04}">
      <dgm:prSet/>
      <dgm:spPr/>
      <dgm:t>
        <a:bodyPr/>
        <a:lstStyle/>
        <a:p>
          <a:endParaRPr lang="en-US"/>
        </a:p>
      </dgm:t>
    </dgm:pt>
    <dgm:pt modelId="{0F7103FA-D021-46FD-AEFB-A0E4DE2F2600}" type="sibTrans" cxnId="{8FFBA04A-CE0C-4569-B196-FD5C7A0C2F04}">
      <dgm:prSet/>
      <dgm:spPr/>
      <dgm:t>
        <a:bodyPr/>
        <a:lstStyle/>
        <a:p>
          <a:endParaRPr lang="en-US"/>
        </a:p>
      </dgm:t>
    </dgm:pt>
    <dgm:pt modelId="{5865F102-1D08-4D9E-ABFF-98A41B718F5F}">
      <dgm:prSet phldrT="[Text]"/>
      <dgm:spPr/>
      <dgm:t>
        <a:bodyPr/>
        <a:lstStyle/>
        <a:p>
          <a:r>
            <a:rPr lang="en-US" dirty="0" smtClean="0"/>
            <a:t>Meetings/Consultations</a:t>
          </a:r>
          <a:endParaRPr lang="en-US" dirty="0"/>
        </a:p>
      </dgm:t>
    </dgm:pt>
    <dgm:pt modelId="{F07DD1DE-7AA1-4F3C-B069-68CAB1539636}" type="parTrans" cxnId="{E6517486-7DEC-4261-922A-B2A9F39CB826}">
      <dgm:prSet/>
      <dgm:spPr/>
      <dgm:t>
        <a:bodyPr/>
        <a:lstStyle/>
        <a:p>
          <a:endParaRPr lang="en-US"/>
        </a:p>
      </dgm:t>
    </dgm:pt>
    <dgm:pt modelId="{76C4C714-3E52-4DA0-817B-84043A66331D}" type="sibTrans" cxnId="{E6517486-7DEC-4261-922A-B2A9F39CB826}">
      <dgm:prSet/>
      <dgm:spPr/>
      <dgm:t>
        <a:bodyPr/>
        <a:lstStyle/>
        <a:p>
          <a:endParaRPr lang="en-US"/>
        </a:p>
      </dgm:t>
    </dgm:pt>
    <dgm:pt modelId="{B8DEF04F-5BE2-4F38-B49E-208B44E44757}">
      <dgm:prSet phldrT="[Text]"/>
      <dgm:spPr/>
      <dgm:t>
        <a:bodyPr/>
        <a:lstStyle/>
        <a:p>
          <a:r>
            <a:rPr lang="en-US" b="1" dirty="0" smtClean="0"/>
            <a:t>Assessor / Appraiser</a:t>
          </a:r>
          <a:endParaRPr lang="en-US" b="1" dirty="0"/>
        </a:p>
      </dgm:t>
    </dgm:pt>
    <dgm:pt modelId="{D546CEAA-F3EE-4318-B55B-583008D83E66}" type="parTrans" cxnId="{CE4CCE0E-EB97-4E05-83E8-51432ED029E2}">
      <dgm:prSet/>
      <dgm:spPr/>
      <dgm:t>
        <a:bodyPr/>
        <a:lstStyle/>
        <a:p>
          <a:endParaRPr lang="en-US"/>
        </a:p>
      </dgm:t>
    </dgm:pt>
    <dgm:pt modelId="{1666167F-5E4C-47E5-B25F-99A17F1835A4}" type="sibTrans" cxnId="{CE4CCE0E-EB97-4E05-83E8-51432ED029E2}">
      <dgm:prSet/>
      <dgm:spPr/>
      <dgm:t>
        <a:bodyPr/>
        <a:lstStyle/>
        <a:p>
          <a:endParaRPr lang="en-US"/>
        </a:p>
      </dgm:t>
    </dgm:pt>
    <dgm:pt modelId="{68F70EC8-22BE-4ABA-AC07-C56E726324B4}">
      <dgm:prSet phldrT="[Text]"/>
      <dgm:spPr/>
      <dgm:t>
        <a:bodyPr/>
        <a:lstStyle/>
        <a:p>
          <a:r>
            <a:rPr lang="en-US" b="1" dirty="0" smtClean="0"/>
            <a:t>Other Experts </a:t>
          </a:r>
        </a:p>
        <a:p>
          <a:r>
            <a:rPr lang="en-US" b="1" dirty="0" smtClean="0"/>
            <a:t>(ex. city planner)</a:t>
          </a:r>
          <a:endParaRPr lang="en-US" b="1" dirty="0"/>
        </a:p>
      </dgm:t>
    </dgm:pt>
    <dgm:pt modelId="{C8654A27-4E96-40F6-B56A-DD3CCEBC58B6}" type="parTrans" cxnId="{42B98AA7-5AC7-440B-B148-61763FA2051B}">
      <dgm:prSet/>
      <dgm:spPr/>
      <dgm:t>
        <a:bodyPr/>
        <a:lstStyle/>
        <a:p>
          <a:endParaRPr lang="en-US"/>
        </a:p>
      </dgm:t>
    </dgm:pt>
    <dgm:pt modelId="{F369E4DD-45E6-4782-A70B-26BB3E56F5B0}" type="sibTrans" cxnId="{42B98AA7-5AC7-440B-B148-61763FA2051B}">
      <dgm:prSet/>
      <dgm:spPr/>
      <dgm:t>
        <a:bodyPr/>
        <a:lstStyle/>
        <a:p>
          <a:endParaRPr lang="en-US"/>
        </a:p>
      </dgm:t>
    </dgm:pt>
    <dgm:pt modelId="{ED204535-0988-466A-B2CA-C3831C305456}">
      <dgm:prSet phldrT="[Text]" phldr="1"/>
      <dgm:spPr/>
      <dgm:t>
        <a:bodyPr/>
        <a:lstStyle/>
        <a:p>
          <a:endParaRPr lang="en-US"/>
        </a:p>
      </dgm:t>
    </dgm:pt>
    <dgm:pt modelId="{40DBE6CE-CC12-4677-B5EC-5387FD3ACF2E}" type="parTrans" cxnId="{FD6FBF2A-54D8-4543-B60A-4CD8D8D08DFF}">
      <dgm:prSet/>
      <dgm:spPr/>
      <dgm:t>
        <a:bodyPr/>
        <a:lstStyle/>
        <a:p>
          <a:endParaRPr lang="en-US"/>
        </a:p>
      </dgm:t>
    </dgm:pt>
    <dgm:pt modelId="{6DFD4D45-F448-4264-B2BF-A4922602A49F}" type="sibTrans" cxnId="{FD6FBF2A-54D8-4543-B60A-4CD8D8D08DFF}">
      <dgm:prSet/>
      <dgm:spPr/>
      <dgm:t>
        <a:bodyPr/>
        <a:lstStyle/>
        <a:p>
          <a:endParaRPr lang="en-US"/>
        </a:p>
      </dgm:t>
    </dgm:pt>
    <dgm:pt modelId="{8B4C9985-3D0A-48DD-8C22-FCDAF2F41084}">
      <dgm:prSet phldrT="[Text]" phldr="1"/>
      <dgm:spPr/>
      <dgm:t>
        <a:bodyPr/>
        <a:lstStyle/>
        <a:p>
          <a:endParaRPr lang="en-US"/>
        </a:p>
      </dgm:t>
    </dgm:pt>
    <dgm:pt modelId="{567C4BC2-0CB7-4FA6-891C-8DCF9DCE70FB}" type="parTrans" cxnId="{81E1BCBF-DA84-403D-B76C-A08D37628CAD}">
      <dgm:prSet/>
      <dgm:spPr/>
      <dgm:t>
        <a:bodyPr/>
        <a:lstStyle/>
        <a:p>
          <a:endParaRPr lang="en-US"/>
        </a:p>
      </dgm:t>
    </dgm:pt>
    <dgm:pt modelId="{2E698E52-E5C9-4F69-B89C-FB90C0E2FB2A}" type="sibTrans" cxnId="{81E1BCBF-DA84-403D-B76C-A08D37628CAD}">
      <dgm:prSet/>
      <dgm:spPr/>
      <dgm:t>
        <a:bodyPr/>
        <a:lstStyle/>
        <a:p>
          <a:endParaRPr lang="en-US"/>
        </a:p>
      </dgm:t>
    </dgm:pt>
    <dgm:pt modelId="{D79E71C8-3F4D-4154-9267-1F300F3026A8}">
      <dgm:prSet phldrT="[Text]" phldr="1"/>
      <dgm:spPr/>
      <dgm:t>
        <a:bodyPr/>
        <a:lstStyle/>
        <a:p>
          <a:endParaRPr lang="en-US" b="1" dirty="0"/>
        </a:p>
      </dgm:t>
    </dgm:pt>
    <dgm:pt modelId="{C13DA614-5E88-4329-8B70-14902DDAEF07}" type="parTrans" cxnId="{AA32655C-F757-4783-B045-B8FE4FCD7B66}">
      <dgm:prSet/>
      <dgm:spPr/>
      <dgm:t>
        <a:bodyPr/>
        <a:lstStyle/>
        <a:p>
          <a:endParaRPr lang="en-US"/>
        </a:p>
      </dgm:t>
    </dgm:pt>
    <dgm:pt modelId="{EA00DCEF-D888-4827-BDAA-4B6DBDBC2EB6}" type="sibTrans" cxnId="{AA32655C-F757-4783-B045-B8FE4FCD7B66}">
      <dgm:prSet/>
      <dgm:spPr/>
      <dgm:t>
        <a:bodyPr/>
        <a:lstStyle/>
        <a:p>
          <a:endParaRPr lang="en-US"/>
        </a:p>
      </dgm:t>
    </dgm:pt>
    <dgm:pt modelId="{17372CC7-2C01-431B-98A1-A42FBF9D434E}">
      <dgm:prSet phldrT="[Text]" phldr="1"/>
      <dgm:spPr/>
      <dgm:t>
        <a:bodyPr/>
        <a:lstStyle/>
        <a:p>
          <a:endParaRPr lang="en-US"/>
        </a:p>
      </dgm:t>
    </dgm:pt>
    <dgm:pt modelId="{764B19C9-2F50-484E-AEF5-C09F2988A736}" type="parTrans" cxnId="{1673DC2F-9102-47A6-A295-D69E7C500419}">
      <dgm:prSet/>
      <dgm:spPr/>
      <dgm:t>
        <a:bodyPr/>
        <a:lstStyle/>
        <a:p>
          <a:endParaRPr lang="en-US"/>
        </a:p>
      </dgm:t>
    </dgm:pt>
    <dgm:pt modelId="{B0709DD7-2B96-48CD-842F-0A28106FD8A9}" type="sibTrans" cxnId="{1673DC2F-9102-47A6-A295-D69E7C500419}">
      <dgm:prSet/>
      <dgm:spPr/>
      <dgm:t>
        <a:bodyPr/>
        <a:lstStyle/>
        <a:p>
          <a:endParaRPr lang="en-US"/>
        </a:p>
      </dgm:t>
    </dgm:pt>
    <dgm:pt modelId="{007EB5A4-60DF-4616-9B3C-56D592AAA09A}">
      <dgm:prSet phldrT="[Text]" phldr="1"/>
      <dgm:spPr/>
      <dgm:t>
        <a:bodyPr/>
        <a:lstStyle/>
        <a:p>
          <a:endParaRPr lang="en-US"/>
        </a:p>
      </dgm:t>
    </dgm:pt>
    <dgm:pt modelId="{5BE912E6-FA08-4EA2-A900-38E8E3161D67}" type="parTrans" cxnId="{69985116-6811-4F7E-975D-9A991A06C19D}">
      <dgm:prSet/>
      <dgm:spPr/>
      <dgm:t>
        <a:bodyPr/>
        <a:lstStyle/>
        <a:p>
          <a:endParaRPr lang="en-US"/>
        </a:p>
      </dgm:t>
    </dgm:pt>
    <dgm:pt modelId="{EAB81F9B-6493-4996-98D4-603735FC3911}" type="sibTrans" cxnId="{69985116-6811-4F7E-975D-9A991A06C19D}">
      <dgm:prSet/>
      <dgm:spPr/>
      <dgm:t>
        <a:bodyPr/>
        <a:lstStyle/>
        <a:p>
          <a:endParaRPr lang="en-US"/>
        </a:p>
      </dgm:t>
    </dgm:pt>
    <dgm:pt modelId="{64461BB3-D834-4289-98F6-0C20A70744B3}">
      <dgm:prSet phldrT="[Text]"/>
      <dgm:spPr/>
      <dgm:t>
        <a:bodyPr/>
        <a:lstStyle/>
        <a:p>
          <a:r>
            <a:rPr lang="en-US" dirty="0" smtClean="0"/>
            <a:t>Discovery Requests and Responses</a:t>
          </a:r>
          <a:endParaRPr lang="en-US" dirty="0"/>
        </a:p>
      </dgm:t>
    </dgm:pt>
    <dgm:pt modelId="{00C5C591-BD97-4F57-8381-9378548BF1A0}" type="parTrans" cxnId="{A4937211-1966-4964-834A-AEA7D50294B1}">
      <dgm:prSet/>
      <dgm:spPr/>
      <dgm:t>
        <a:bodyPr/>
        <a:lstStyle/>
        <a:p>
          <a:endParaRPr lang="en-US"/>
        </a:p>
      </dgm:t>
    </dgm:pt>
    <dgm:pt modelId="{DE5418A5-F0AC-48B8-A6C0-659FA4C0D2C0}" type="sibTrans" cxnId="{A4937211-1966-4964-834A-AEA7D50294B1}">
      <dgm:prSet/>
      <dgm:spPr/>
      <dgm:t>
        <a:bodyPr/>
        <a:lstStyle/>
        <a:p>
          <a:endParaRPr lang="en-US"/>
        </a:p>
      </dgm:t>
    </dgm:pt>
    <dgm:pt modelId="{9DE03025-0EF1-4F15-98ED-92819918D421}">
      <dgm:prSet phldrT="[Text]"/>
      <dgm:spPr/>
      <dgm:t>
        <a:bodyPr/>
        <a:lstStyle/>
        <a:p>
          <a:r>
            <a:rPr lang="en-US" dirty="0" smtClean="0"/>
            <a:t>Pre-trial conferences</a:t>
          </a:r>
          <a:endParaRPr lang="en-US" dirty="0"/>
        </a:p>
      </dgm:t>
    </dgm:pt>
    <dgm:pt modelId="{C60FEF32-4971-4F2B-A088-7426DAB6EAC4}" type="parTrans" cxnId="{421C7F75-FF03-4382-9874-CB15585C71C0}">
      <dgm:prSet/>
      <dgm:spPr/>
      <dgm:t>
        <a:bodyPr/>
        <a:lstStyle/>
        <a:p>
          <a:endParaRPr lang="en-US"/>
        </a:p>
      </dgm:t>
    </dgm:pt>
    <dgm:pt modelId="{A5FD2C1D-449D-44C4-B303-2F8A510636B1}" type="sibTrans" cxnId="{421C7F75-FF03-4382-9874-CB15585C71C0}">
      <dgm:prSet/>
      <dgm:spPr/>
      <dgm:t>
        <a:bodyPr/>
        <a:lstStyle/>
        <a:p>
          <a:endParaRPr lang="en-US"/>
        </a:p>
      </dgm:t>
    </dgm:pt>
    <dgm:pt modelId="{D767A159-D86D-463A-93CA-44BEE93E0661}">
      <dgm:prSet phldrT="[Text]"/>
      <dgm:spPr/>
      <dgm:t>
        <a:bodyPr/>
        <a:lstStyle/>
        <a:p>
          <a:r>
            <a:rPr lang="en-US" dirty="0" smtClean="0"/>
            <a:t>Pre-trial briefs</a:t>
          </a:r>
          <a:endParaRPr lang="en-US" dirty="0"/>
        </a:p>
      </dgm:t>
    </dgm:pt>
    <dgm:pt modelId="{F1EF9363-FEB5-4A55-8D94-0D09CAFC98EE}" type="parTrans" cxnId="{92FB8042-4031-476F-B7EA-93C4EA303FF0}">
      <dgm:prSet/>
      <dgm:spPr/>
      <dgm:t>
        <a:bodyPr/>
        <a:lstStyle/>
        <a:p>
          <a:endParaRPr lang="en-US"/>
        </a:p>
      </dgm:t>
    </dgm:pt>
    <dgm:pt modelId="{A55ECDE5-6E80-4D5B-A0F2-B67F9D95D814}" type="sibTrans" cxnId="{92FB8042-4031-476F-B7EA-93C4EA303FF0}">
      <dgm:prSet/>
      <dgm:spPr/>
      <dgm:t>
        <a:bodyPr/>
        <a:lstStyle/>
        <a:p>
          <a:endParaRPr lang="en-US"/>
        </a:p>
      </dgm:t>
    </dgm:pt>
    <dgm:pt modelId="{D050AF47-F825-4B20-A571-B2E2EBBF2D22}">
      <dgm:prSet phldrT="[Text]"/>
      <dgm:spPr/>
      <dgm:t>
        <a:bodyPr/>
        <a:lstStyle/>
        <a:p>
          <a:r>
            <a:rPr lang="en-US" b="1" dirty="0" smtClean="0"/>
            <a:t>Trial preparation</a:t>
          </a:r>
          <a:endParaRPr lang="en-US" b="1" dirty="0"/>
        </a:p>
      </dgm:t>
    </dgm:pt>
    <dgm:pt modelId="{C5DF947A-5BBF-46D2-8D26-863FF26FED3D}" type="parTrans" cxnId="{ECEC92B1-5CF1-4795-B0FF-B83DD4273B2E}">
      <dgm:prSet/>
      <dgm:spPr/>
      <dgm:t>
        <a:bodyPr/>
        <a:lstStyle/>
        <a:p>
          <a:endParaRPr lang="en-US"/>
        </a:p>
      </dgm:t>
    </dgm:pt>
    <dgm:pt modelId="{FABF26DA-A60D-4D78-80BC-6AD72AA4B288}" type="sibTrans" cxnId="{ECEC92B1-5CF1-4795-B0FF-B83DD4273B2E}">
      <dgm:prSet/>
      <dgm:spPr/>
      <dgm:t>
        <a:bodyPr/>
        <a:lstStyle/>
        <a:p>
          <a:endParaRPr lang="en-US"/>
        </a:p>
      </dgm:t>
    </dgm:pt>
    <dgm:pt modelId="{8D3783A3-AD88-4B3A-934E-CA1C46B78EF6}">
      <dgm:prSet phldrT="[Text]"/>
      <dgm:spPr/>
      <dgm:t>
        <a:bodyPr/>
        <a:lstStyle/>
        <a:p>
          <a:r>
            <a:rPr lang="en-US" b="1" dirty="0" smtClean="0"/>
            <a:t>Trial</a:t>
          </a:r>
          <a:endParaRPr lang="en-US" b="1" dirty="0"/>
        </a:p>
      </dgm:t>
    </dgm:pt>
    <dgm:pt modelId="{83C6DEE0-B741-4E13-B226-AFCE94B0991E}" type="parTrans" cxnId="{3890E320-72E8-4C07-A0F8-CDD7B7046E77}">
      <dgm:prSet/>
      <dgm:spPr/>
      <dgm:t>
        <a:bodyPr/>
        <a:lstStyle/>
        <a:p>
          <a:endParaRPr lang="en-US"/>
        </a:p>
      </dgm:t>
    </dgm:pt>
    <dgm:pt modelId="{732A3FBC-8FB5-4BDB-903C-B2204070852D}" type="sibTrans" cxnId="{3890E320-72E8-4C07-A0F8-CDD7B7046E77}">
      <dgm:prSet/>
      <dgm:spPr/>
      <dgm:t>
        <a:bodyPr/>
        <a:lstStyle/>
        <a:p>
          <a:endParaRPr lang="en-US"/>
        </a:p>
      </dgm:t>
    </dgm:pt>
    <dgm:pt modelId="{3502F6A7-98FE-40B4-90E1-0613EBD47A8E}">
      <dgm:prSet phldrT="[Text]"/>
      <dgm:spPr/>
      <dgm:t>
        <a:bodyPr/>
        <a:lstStyle/>
        <a:p>
          <a:r>
            <a:rPr lang="en-US" dirty="0" smtClean="0"/>
            <a:t>Post-trial Briefs</a:t>
          </a:r>
          <a:endParaRPr lang="en-US" dirty="0"/>
        </a:p>
      </dgm:t>
    </dgm:pt>
    <dgm:pt modelId="{82F327A5-A0EC-4830-9AFC-389754617706}" type="parTrans" cxnId="{639A1561-08D0-429A-9F65-03CD1BF34E65}">
      <dgm:prSet/>
      <dgm:spPr/>
      <dgm:t>
        <a:bodyPr/>
        <a:lstStyle/>
        <a:p>
          <a:endParaRPr lang="en-US"/>
        </a:p>
      </dgm:t>
    </dgm:pt>
    <dgm:pt modelId="{E9940398-29DF-4726-B745-4B6919FE6A3C}" type="sibTrans" cxnId="{639A1561-08D0-429A-9F65-03CD1BF34E65}">
      <dgm:prSet/>
      <dgm:spPr/>
      <dgm:t>
        <a:bodyPr/>
        <a:lstStyle/>
        <a:p>
          <a:endParaRPr lang="en-US"/>
        </a:p>
      </dgm:t>
    </dgm:pt>
    <dgm:pt modelId="{0293C039-41A9-45C8-9847-709804DEF26B}">
      <dgm:prSet phldrT="[Text]"/>
      <dgm:spPr/>
      <dgm:t>
        <a:bodyPr/>
        <a:lstStyle/>
        <a:p>
          <a:r>
            <a:rPr lang="en-US" dirty="0" smtClean="0"/>
            <a:t>Oral arguments</a:t>
          </a:r>
          <a:endParaRPr lang="en-US" dirty="0"/>
        </a:p>
      </dgm:t>
    </dgm:pt>
    <dgm:pt modelId="{276CB545-C7A4-4679-9618-60742A1237FE}" type="parTrans" cxnId="{4759F5D7-2E2E-47AE-80C0-44AD9FCC3AF9}">
      <dgm:prSet/>
      <dgm:spPr/>
      <dgm:t>
        <a:bodyPr/>
        <a:lstStyle/>
        <a:p>
          <a:endParaRPr lang="en-US"/>
        </a:p>
      </dgm:t>
    </dgm:pt>
    <dgm:pt modelId="{D74DC725-DD6B-4F53-923A-632D6B2FBFA8}" type="sibTrans" cxnId="{4759F5D7-2E2E-47AE-80C0-44AD9FCC3AF9}">
      <dgm:prSet/>
      <dgm:spPr/>
      <dgm:t>
        <a:bodyPr/>
        <a:lstStyle/>
        <a:p>
          <a:endParaRPr lang="en-US"/>
        </a:p>
      </dgm:t>
    </dgm:pt>
    <dgm:pt modelId="{7CAFF1B9-1A67-43F7-959A-27680D14DC83}">
      <dgm:prSet phldrT="[Text]"/>
      <dgm:spPr/>
      <dgm:t>
        <a:bodyPr/>
        <a:lstStyle/>
        <a:p>
          <a:r>
            <a:rPr lang="en-US" dirty="0" smtClean="0"/>
            <a:t>Request for amended findings</a:t>
          </a:r>
          <a:endParaRPr lang="en-US" dirty="0"/>
        </a:p>
      </dgm:t>
    </dgm:pt>
    <dgm:pt modelId="{8CA72221-0F9C-4EDF-A51B-AD42ABCAEEDF}" type="parTrans" cxnId="{73BBA1A5-76DD-40B4-B26D-C3AEEC393EE9}">
      <dgm:prSet/>
      <dgm:spPr/>
      <dgm:t>
        <a:bodyPr/>
        <a:lstStyle/>
        <a:p>
          <a:endParaRPr lang="en-US"/>
        </a:p>
      </dgm:t>
    </dgm:pt>
    <dgm:pt modelId="{3CFC7836-0DEB-4375-8A5C-2411639D4B54}" type="sibTrans" cxnId="{73BBA1A5-76DD-40B4-B26D-C3AEEC393EE9}">
      <dgm:prSet/>
      <dgm:spPr/>
      <dgm:t>
        <a:bodyPr/>
        <a:lstStyle/>
        <a:p>
          <a:endParaRPr lang="en-US"/>
        </a:p>
      </dgm:t>
    </dgm:pt>
    <dgm:pt modelId="{E6950BC1-40FF-4AAD-8091-A8CE10C9244C}">
      <dgm:prSet phldrT="[Text]"/>
      <dgm:spPr/>
      <dgm:t>
        <a:bodyPr/>
        <a:lstStyle/>
        <a:p>
          <a:r>
            <a:rPr lang="en-US" dirty="0" smtClean="0"/>
            <a:t>Supreme court appeals</a:t>
          </a:r>
          <a:endParaRPr lang="en-US" dirty="0"/>
        </a:p>
      </dgm:t>
    </dgm:pt>
    <dgm:pt modelId="{AFC21137-E99A-4144-8AD0-E44A381B098E}" type="parTrans" cxnId="{A59BE2BA-3434-447F-A8E0-53FC9F442C20}">
      <dgm:prSet/>
      <dgm:spPr/>
      <dgm:t>
        <a:bodyPr/>
        <a:lstStyle/>
        <a:p>
          <a:endParaRPr lang="en-US"/>
        </a:p>
      </dgm:t>
    </dgm:pt>
    <dgm:pt modelId="{D9E56FF3-BB20-4739-82CC-C42D19E89C0F}" type="sibTrans" cxnId="{A59BE2BA-3434-447F-A8E0-53FC9F442C20}">
      <dgm:prSet/>
      <dgm:spPr/>
      <dgm:t>
        <a:bodyPr/>
        <a:lstStyle/>
        <a:p>
          <a:endParaRPr lang="en-US"/>
        </a:p>
      </dgm:t>
    </dgm:pt>
    <dgm:pt modelId="{B09931A2-802E-4293-A720-F4CA7AF0070F}">
      <dgm:prSet phldrT="[Text]"/>
      <dgm:spPr/>
      <dgm:t>
        <a:bodyPr/>
        <a:lstStyle/>
        <a:p>
          <a:r>
            <a:rPr lang="en-US" dirty="0" smtClean="0"/>
            <a:t>Etc.</a:t>
          </a:r>
          <a:endParaRPr lang="en-US" dirty="0"/>
        </a:p>
      </dgm:t>
    </dgm:pt>
    <dgm:pt modelId="{25BD4841-92F2-4728-A8C9-B7A8DDD5421F}" type="parTrans" cxnId="{A29A1B42-43A1-4914-B069-9FC0B1807F03}">
      <dgm:prSet/>
      <dgm:spPr/>
      <dgm:t>
        <a:bodyPr/>
        <a:lstStyle/>
        <a:p>
          <a:endParaRPr lang="en-US"/>
        </a:p>
      </dgm:t>
    </dgm:pt>
    <dgm:pt modelId="{3D31BECB-EA42-4D5C-A603-DDE4B847D6BC}" type="sibTrans" cxnId="{A29A1B42-43A1-4914-B069-9FC0B1807F03}">
      <dgm:prSet/>
      <dgm:spPr/>
      <dgm:t>
        <a:bodyPr/>
        <a:lstStyle/>
        <a:p>
          <a:endParaRPr lang="en-US"/>
        </a:p>
      </dgm:t>
    </dgm:pt>
    <dgm:pt modelId="{2DA340C8-039D-428B-B8AE-FF53B5BF1F88}">
      <dgm:prSet phldrT="[Text]"/>
      <dgm:spPr/>
      <dgm:t>
        <a:bodyPr/>
        <a:lstStyle/>
        <a:p>
          <a:r>
            <a:rPr lang="en-US" b="0" dirty="0" smtClean="0"/>
            <a:t>Meetings/Consultations</a:t>
          </a:r>
          <a:endParaRPr lang="en-US" b="0" dirty="0"/>
        </a:p>
      </dgm:t>
    </dgm:pt>
    <dgm:pt modelId="{593DF386-187D-4C9B-9954-8EB15831F86D}" type="parTrans" cxnId="{AC04B386-4293-45F5-921E-96230DC83C24}">
      <dgm:prSet/>
      <dgm:spPr/>
      <dgm:t>
        <a:bodyPr/>
        <a:lstStyle/>
        <a:p>
          <a:endParaRPr lang="en-US"/>
        </a:p>
      </dgm:t>
    </dgm:pt>
    <dgm:pt modelId="{A5E55373-0235-4212-91F3-BD31B5EC5104}" type="sibTrans" cxnId="{AC04B386-4293-45F5-921E-96230DC83C24}">
      <dgm:prSet/>
      <dgm:spPr/>
      <dgm:t>
        <a:bodyPr/>
        <a:lstStyle/>
        <a:p>
          <a:endParaRPr lang="en-US"/>
        </a:p>
      </dgm:t>
    </dgm:pt>
    <dgm:pt modelId="{068A0731-E54B-415D-B8EF-F28FCC37C76F}">
      <dgm:prSet phldrT="[Text]"/>
      <dgm:spPr/>
      <dgm:t>
        <a:bodyPr/>
        <a:lstStyle/>
        <a:p>
          <a:r>
            <a:rPr lang="en-US" dirty="0" smtClean="0"/>
            <a:t>Discovery Requests and Responses</a:t>
          </a:r>
          <a:endParaRPr lang="en-US" b="0" dirty="0"/>
        </a:p>
      </dgm:t>
    </dgm:pt>
    <dgm:pt modelId="{FD5B7CF5-1D6A-4E5A-BCDC-3E74EE74BD1E}" type="parTrans" cxnId="{160F4CF2-B3FD-4B86-BE5E-38E3F465CF78}">
      <dgm:prSet/>
      <dgm:spPr/>
      <dgm:t>
        <a:bodyPr/>
        <a:lstStyle/>
        <a:p>
          <a:endParaRPr lang="en-US"/>
        </a:p>
      </dgm:t>
    </dgm:pt>
    <dgm:pt modelId="{BE3D8B76-E6D0-4DAB-98D2-927CE923A309}" type="sibTrans" cxnId="{160F4CF2-B3FD-4B86-BE5E-38E3F465CF78}">
      <dgm:prSet/>
      <dgm:spPr/>
      <dgm:t>
        <a:bodyPr/>
        <a:lstStyle/>
        <a:p>
          <a:endParaRPr lang="en-US"/>
        </a:p>
      </dgm:t>
    </dgm:pt>
    <dgm:pt modelId="{38CD184F-CC02-48F5-98BA-FFEA0E8ABEE5}">
      <dgm:prSet phldrT="[Text]"/>
      <dgm:spPr/>
      <dgm:t>
        <a:bodyPr/>
        <a:lstStyle/>
        <a:p>
          <a:r>
            <a:rPr lang="en-US" b="1" dirty="0" smtClean="0"/>
            <a:t>Appraisal</a:t>
          </a:r>
          <a:endParaRPr lang="en-US" b="1" dirty="0"/>
        </a:p>
      </dgm:t>
    </dgm:pt>
    <dgm:pt modelId="{392CC193-E731-4EB9-9222-6DF4AE1CD7A8}" type="parTrans" cxnId="{63DD5CA2-C1EF-4F86-8A9D-6360BD8A1D5A}">
      <dgm:prSet/>
      <dgm:spPr/>
      <dgm:t>
        <a:bodyPr/>
        <a:lstStyle/>
        <a:p>
          <a:endParaRPr lang="en-US"/>
        </a:p>
      </dgm:t>
    </dgm:pt>
    <dgm:pt modelId="{A6D291B0-B83A-40B1-8C3C-B7EEDA206874}" type="sibTrans" cxnId="{63DD5CA2-C1EF-4F86-8A9D-6360BD8A1D5A}">
      <dgm:prSet/>
      <dgm:spPr/>
      <dgm:t>
        <a:bodyPr/>
        <a:lstStyle/>
        <a:p>
          <a:endParaRPr lang="en-US"/>
        </a:p>
      </dgm:t>
    </dgm:pt>
    <dgm:pt modelId="{56157DA6-68E6-40A4-ACD5-5959839EA91D}">
      <dgm:prSet/>
      <dgm:spPr/>
      <dgm:t>
        <a:bodyPr/>
        <a:lstStyle/>
        <a:p>
          <a:r>
            <a:rPr lang="en-US" dirty="0" smtClean="0"/>
            <a:t>Trial preparation</a:t>
          </a:r>
          <a:endParaRPr lang="en-US" dirty="0"/>
        </a:p>
      </dgm:t>
    </dgm:pt>
    <dgm:pt modelId="{33130036-9CDC-4BBA-9307-5609754C0885}" type="parTrans" cxnId="{ED8C2DC2-B360-4AFC-BCC5-2D77A698A5C4}">
      <dgm:prSet/>
      <dgm:spPr/>
      <dgm:t>
        <a:bodyPr/>
        <a:lstStyle/>
        <a:p>
          <a:endParaRPr lang="en-US"/>
        </a:p>
      </dgm:t>
    </dgm:pt>
    <dgm:pt modelId="{FE31EDA5-3609-42E8-80F9-5E6D818C483B}" type="sibTrans" cxnId="{ED8C2DC2-B360-4AFC-BCC5-2D77A698A5C4}">
      <dgm:prSet/>
      <dgm:spPr/>
      <dgm:t>
        <a:bodyPr/>
        <a:lstStyle/>
        <a:p>
          <a:endParaRPr lang="en-US"/>
        </a:p>
      </dgm:t>
    </dgm:pt>
    <dgm:pt modelId="{F5A2499A-442E-4567-A1E6-0008E9A4B227}">
      <dgm:prSet/>
      <dgm:spPr/>
      <dgm:t>
        <a:bodyPr/>
        <a:lstStyle/>
        <a:p>
          <a:r>
            <a:rPr lang="en-US" dirty="0" smtClean="0"/>
            <a:t>Trial</a:t>
          </a:r>
          <a:endParaRPr lang="en-US" dirty="0"/>
        </a:p>
      </dgm:t>
    </dgm:pt>
    <dgm:pt modelId="{4044B18B-FCCA-46DC-ADEC-7B9B56ED430A}" type="parTrans" cxnId="{E15A2FA1-9C7E-404A-A67C-2B2F532D4C4D}">
      <dgm:prSet/>
      <dgm:spPr/>
      <dgm:t>
        <a:bodyPr/>
        <a:lstStyle/>
        <a:p>
          <a:endParaRPr lang="en-US"/>
        </a:p>
      </dgm:t>
    </dgm:pt>
    <dgm:pt modelId="{5BCE8AA9-FCE4-4AD1-AB29-72B6A1A39B0F}" type="sibTrans" cxnId="{E15A2FA1-9C7E-404A-A67C-2B2F532D4C4D}">
      <dgm:prSet/>
      <dgm:spPr/>
      <dgm:t>
        <a:bodyPr/>
        <a:lstStyle/>
        <a:p>
          <a:endParaRPr lang="en-US"/>
        </a:p>
      </dgm:t>
    </dgm:pt>
    <dgm:pt modelId="{F12A070D-9ADE-497C-8A28-A48B67CDA2D2}">
      <dgm:prSet phldrT="[Text]"/>
      <dgm:spPr/>
      <dgm:t>
        <a:bodyPr/>
        <a:lstStyle/>
        <a:p>
          <a:r>
            <a:rPr lang="en-US" dirty="0" smtClean="0"/>
            <a:t>Pre-trial briefs</a:t>
          </a:r>
          <a:endParaRPr lang="en-US" b="0" dirty="0"/>
        </a:p>
      </dgm:t>
    </dgm:pt>
    <dgm:pt modelId="{4864E3C8-1289-4DBF-80C4-B6EF32EB9ECC}" type="parTrans" cxnId="{34F72A78-B626-427C-8A27-32B1EC5E6001}">
      <dgm:prSet/>
      <dgm:spPr/>
      <dgm:t>
        <a:bodyPr/>
        <a:lstStyle/>
        <a:p>
          <a:endParaRPr lang="en-US"/>
        </a:p>
      </dgm:t>
    </dgm:pt>
    <dgm:pt modelId="{BFF98855-63C9-4BF9-AEFC-15AEB3E40DED}" type="sibTrans" cxnId="{34F72A78-B626-427C-8A27-32B1EC5E6001}">
      <dgm:prSet/>
      <dgm:spPr/>
      <dgm:t>
        <a:bodyPr/>
        <a:lstStyle/>
        <a:p>
          <a:endParaRPr lang="en-US"/>
        </a:p>
      </dgm:t>
    </dgm:pt>
    <dgm:pt modelId="{D179694A-2050-4D7B-81C5-6739A1BC60C0}">
      <dgm:prSet/>
      <dgm:spPr/>
      <dgm:t>
        <a:bodyPr/>
        <a:lstStyle/>
        <a:p>
          <a:r>
            <a:rPr lang="en-US" dirty="0" smtClean="0"/>
            <a:t>Post-trial Briefs</a:t>
          </a:r>
          <a:endParaRPr lang="en-US" dirty="0"/>
        </a:p>
      </dgm:t>
    </dgm:pt>
    <dgm:pt modelId="{57BF0183-7B5F-4307-BC1C-D339434E1882}" type="parTrans" cxnId="{A1A8CCC9-C989-4C50-B283-36E5163D2F38}">
      <dgm:prSet/>
      <dgm:spPr/>
      <dgm:t>
        <a:bodyPr/>
        <a:lstStyle/>
        <a:p>
          <a:endParaRPr lang="en-US"/>
        </a:p>
      </dgm:t>
    </dgm:pt>
    <dgm:pt modelId="{C02EB828-3319-4F52-B861-81C12FBFAA72}" type="sibTrans" cxnId="{A1A8CCC9-C989-4C50-B283-36E5163D2F38}">
      <dgm:prSet/>
      <dgm:spPr/>
      <dgm:t>
        <a:bodyPr/>
        <a:lstStyle/>
        <a:p>
          <a:endParaRPr lang="en-US"/>
        </a:p>
      </dgm:t>
    </dgm:pt>
    <dgm:pt modelId="{0B8F9044-A1EC-483B-B4BD-30D0D07643A4}">
      <dgm:prSet/>
      <dgm:spPr/>
      <dgm:t>
        <a:bodyPr/>
        <a:lstStyle/>
        <a:p>
          <a:r>
            <a:rPr lang="en-US" smtClean="0"/>
            <a:t>Oral arguments</a:t>
          </a:r>
          <a:endParaRPr lang="en-US" dirty="0"/>
        </a:p>
      </dgm:t>
    </dgm:pt>
    <dgm:pt modelId="{9D54E8FE-3C16-458E-B7AD-71C3535BDB5B}" type="parTrans" cxnId="{F27B431C-4B4A-4D37-B8F0-03AAC2C8F479}">
      <dgm:prSet/>
      <dgm:spPr/>
      <dgm:t>
        <a:bodyPr/>
        <a:lstStyle/>
        <a:p>
          <a:endParaRPr lang="en-US"/>
        </a:p>
      </dgm:t>
    </dgm:pt>
    <dgm:pt modelId="{3123F992-0799-4E01-9FD5-4C2B3E6F854A}" type="sibTrans" cxnId="{F27B431C-4B4A-4D37-B8F0-03AAC2C8F479}">
      <dgm:prSet/>
      <dgm:spPr/>
      <dgm:t>
        <a:bodyPr/>
        <a:lstStyle/>
        <a:p>
          <a:endParaRPr lang="en-US"/>
        </a:p>
      </dgm:t>
    </dgm:pt>
    <dgm:pt modelId="{3A4A453F-E7CB-4D6C-9FAE-C06A96FA067F}">
      <dgm:prSet/>
      <dgm:spPr/>
      <dgm:t>
        <a:bodyPr/>
        <a:lstStyle/>
        <a:p>
          <a:r>
            <a:rPr lang="en-US" smtClean="0"/>
            <a:t>Request for amended findings</a:t>
          </a:r>
          <a:endParaRPr lang="en-US" dirty="0"/>
        </a:p>
      </dgm:t>
    </dgm:pt>
    <dgm:pt modelId="{983E8046-972B-43D0-B529-7D60B8F2FF44}" type="parTrans" cxnId="{F438C2B0-D930-4CD1-ABA3-E154F49778C9}">
      <dgm:prSet/>
      <dgm:spPr/>
      <dgm:t>
        <a:bodyPr/>
        <a:lstStyle/>
        <a:p>
          <a:endParaRPr lang="en-US"/>
        </a:p>
      </dgm:t>
    </dgm:pt>
    <dgm:pt modelId="{211FE2F4-C454-4E02-B003-E2C4AF08F1E9}" type="sibTrans" cxnId="{F438C2B0-D930-4CD1-ABA3-E154F49778C9}">
      <dgm:prSet/>
      <dgm:spPr/>
      <dgm:t>
        <a:bodyPr/>
        <a:lstStyle/>
        <a:p>
          <a:endParaRPr lang="en-US"/>
        </a:p>
      </dgm:t>
    </dgm:pt>
    <dgm:pt modelId="{68981246-EA9E-4C2B-A107-142E89F582AE}">
      <dgm:prSet/>
      <dgm:spPr/>
      <dgm:t>
        <a:bodyPr/>
        <a:lstStyle/>
        <a:p>
          <a:r>
            <a:rPr lang="en-US" smtClean="0"/>
            <a:t>Supreme court appeals</a:t>
          </a:r>
          <a:endParaRPr lang="en-US" dirty="0"/>
        </a:p>
      </dgm:t>
    </dgm:pt>
    <dgm:pt modelId="{90FE0610-6B6E-4DF7-BCC6-F0C25B4A0633}" type="parTrans" cxnId="{EAA33DE8-AAA8-4263-9A03-743DF6DB0920}">
      <dgm:prSet/>
      <dgm:spPr/>
      <dgm:t>
        <a:bodyPr/>
        <a:lstStyle/>
        <a:p>
          <a:endParaRPr lang="en-US"/>
        </a:p>
      </dgm:t>
    </dgm:pt>
    <dgm:pt modelId="{F465DC4D-6CE0-4537-8054-6A73CE59CD76}" type="sibTrans" cxnId="{EAA33DE8-AAA8-4263-9A03-743DF6DB0920}">
      <dgm:prSet/>
      <dgm:spPr/>
      <dgm:t>
        <a:bodyPr/>
        <a:lstStyle/>
        <a:p>
          <a:endParaRPr lang="en-US"/>
        </a:p>
      </dgm:t>
    </dgm:pt>
    <dgm:pt modelId="{955A173D-8426-4968-9DF6-C704ABFEFDC2}">
      <dgm:prSet/>
      <dgm:spPr/>
      <dgm:t>
        <a:bodyPr/>
        <a:lstStyle/>
        <a:p>
          <a:r>
            <a:rPr lang="en-US" dirty="0" smtClean="0"/>
            <a:t>Etc.</a:t>
          </a:r>
          <a:endParaRPr lang="en-US" dirty="0"/>
        </a:p>
      </dgm:t>
    </dgm:pt>
    <dgm:pt modelId="{A298A9A1-C3B6-4E67-BA1A-D4CB4F7E3FEF}" type="parTrans" cxnId="{3A5B94C8-DD9A-4F6C-9D68-7A38611177E0}">
      <dgm:prSet/>
      <dgm:spPr/>
      <dgm:t>
        <a:bodyPr/>
        <a:lstStyle/>
        <a:p>
          <a:endParaRPr lang="en-US"/>
        </a:p>
      </dgm:t>
    </dgm:pt>
    <dgm:pt modelId="{8BAF906E-42ED-4200-BE81-FF1F5E350665}" type="sibTrans" cxnId="{3A5B94C8-DD9A-4F6C-9D68-7A38611177E0}">
      <dgm:prSet/>
      <dgm:spPr/>
      <dgm:t>
        <a:bodyPr/>
        <a:lstStyle/>
        <a:p>
          <a:endParaRPr lang="en-US"/>
        </a:p>
      </dgm:t>
    </dgm:pt>
    <dgm:pt modelId="{8BB909DC-0D8C-48AC-ADC9-ACBDE9AB5F1A}" type="pres">
      <dgm:prSet presAssocID="{DA8836F6-053D-44B4-8E20-E88A161AAB56}" presName="Name0" presStyleCnt="0">
        <dgm:presLayoutVars>
          <dgm:dir/>
          <dgm:animLvl val="lvl"/>
          <dgm:resizeHandles val="exact"/>
        </dgm:presLayoutVars>
      </dgm:prSet>
      <dgm:spPr/>
      <dgm:t>
        <a:bodyPr/>
        <a:lstStyle/>
        <a:p>
          <a:endParaRPr lang="en-US"/>
        </a:p>
      </dgm:t>
    </dgm:pt>
    <dgm:pt modelId="{64FF320C-E942-4C54-89FC-811A69C37FAD}" type="pres">
      <dgm:prSet presAssocID="{51B4FA59-ECF6-4C3B-9C0A-59F8C831E8C0}" presName="composite" presStyleCnt="0"/>
      <dgm:spPr/>
    </dgm:pt>
    <dgm:pt modelId="{FB175E32-E83B-4839-8732-04F5DB69C119}" type="pres">
      <dgm:prSet presAssocID="{51B4FA59-ECF6-4C3B-9C0A-59F8C831E8C0}" presName="parTx" presStyleLbl="alignNode1" presStyleIdx="0" presStyleCnt="4">
        <dgm:presLayoutVars>
          <dgm:chMax val="0"/>
          <dgm:chPref val="0"/>
          <dgm:bulletEnabled val="1"/>
        </dgm:presLayoutVars>
      </dgm:prSet>
      <dgm:spPr/>
      <dgm:t>
        <a:bodyPr/>
        <a:lstStyle/>
        <a:p>
          <a:endParaRPr lang="en-US"/>
        </a:p>
      </dgm:t>
    </dgm:pt>
    <dgm:pt modelId="{9FF5F602-EE6B-4AF1-9B03-F4992522C01E}" type="pres">
      <dgm:prSet presAssocID="{51B4FA59-ECF6-4C3B-9C0A-59F8C831E8C0}" presName="desTx" presStyleLbl="alignAccFollowNode1" presStyleIdx="0" presStyleCnt="4">
        <dgm:presLayoutVars>
          <dgm:bulletEnabled val="1"/>
        </dgm:presLayoutVars>
      </dgm:prSet>
      <dgm:spPr/>
      <dgm:t>
        <a:bodyPr/>
        <a:lstStyle/>
        <a:p>
          <a:endParaRPr lang="en-US"/>
        </a:p>
      </dgm:t>
    </dgm:pt>
    <dgm:pt modelId="{1E5968F7-E077-4965-B0BF-27EF464A2D0C}" type="pres">
      <dgm:prSet presAssocID="{0F7103FA-D021-46FD-AEFB-A0E4DE2F2600}" presName="space" presStyleCnt="0"/>
      <dgm:spPr/>
    </dgm:pt>
    <dgm:pt modelId="{0DFCE2C0-D86A-4D63-930B-147637FF472C}" type="pres">
      <dgm:prSet presAssocID="{B8DEF04F-5BE2-4F38-B49E-208B44E44757}" presName="composite" presStyleCnt="0"/>
      <dgm:spPr/>
    </dgm:pt>
    <dgm:pt modelId="{1A52A4AA-F42D-4E64-A8C6-9FF07C35DFCE}" type="pres">
      <dgm:prSet presAssocID="{B8DEF04F-5BE2-4F38-B49E-208B44E44757}" presName="parTx" presStyleLbl="alignNode1" presStyleIdx="1" presStyleCnt="4">
        <dgm:presLayoutVars>
          <dgm:chMax val="0"/>
          <dgm:chPref val="0"/>
          <dgm:bulletEnabled val="1"/>
        </dgm:presLayoutVars>
      </dgm:prSet>
      <dgm:spPr/>
      <dgm:t>
        <a:bodyPr/>
        <a:lstStyle/>
        <a:p>
          <a:endParaRPr lang="en-US"/>
        </a:p>
      </dgm:t>
    </dgm:pt>
    <dgm:pt modelId="{2B7F5A99-1E17-4191-B02F-E1239C0199CF}" type="pres">
      <dgm:prSet presAssocID="{B8DEF04F-5BE2-4F38-B49E-208B44E44757}" presName="desTx" presStyleLbl="alignAccFollowNode1" presStyleIdx="1" presStyleCnt="4">
        <dgm:presLayoutVars>
          <dgm:bulletEnabled val="1"/>
        </dgm:presLayoutVars>
      </dgm:prSet>
      <dgm:spPr/>
      <dgm:t>
        <a:bodyPr/>
        <a:lstStyle/>
        <a:p>
          <a:endParaRPr lang="en-US"/>
        </a:p>
      </dgm:t>
    </dgm:pt>
    <dgm:pt modelId="{CE8DB92F-B5CB-4300-9741-F598253FC727}" type="pres">
      <dgm:prSet presAssocID="{1666167F-5E4C-47E5-B25F-99A17F1835A4}" presName="space" presStyleCnt="0"/>
      <dgm:spPr/>
    </dgm:pt>
    <dgm:pt modelId="{129774A1-2D8D-4DB8-95EA-7C599C57EBB9}" type="pres">
      <dgm:prSet presAssocID="{68F70EC8-22BE-4ABA-AC07-C56E726324B4}" presName="composite" presStyleCnt="0"/>
      <dgm:spPr/>
    </dgm:pt>
    <dgm:pt modelId="{29983911-93CE-484B-B073-B60B2FBA256B}" type="pres">
      <dgm:prSet presAssocID="{68F70EC8-22BE-4ABA-AC07-C56E726324B4}" presName="parTx" presStyleLbl="alignNode1" presStyleIdx="2" presStyleCnt="4">
        <dgm:presLayoutVars>
          <dgm:chMax val="0"/>
          <dgm:chPref val="0"/>
          <dgm:bulletEnabled val="1"/>
        </dgm:presLayoutVars>
      </dgm:prSet>
      <dgm:spPr/>
      <dgm:t>
        <a:bodyPr/>
        <a:lstStyle/>
        <a:p>
          <a:endParaRPr lang="en-US"/>
        </a:p>
      </dgm:t>
    </dgm:pt>
    <dgm:pt modelId="{1710354E-A2FD-4ED3-9B81-330E4B24BC7A}" type="pres">
      <dgm:prSet presAssocID="{68F70EC8-22BE-4ABA-AC07-C56E726324B4}" presName="desTx" presStyleLbl="alignAccFollowNode1" presStyleIdx="2" presStyleCnt="4">
        <dgm:presLayoutVars>
          <dgm:bulletEnabled val="1"/>
        </dgm:presLayoutVars>
      </dgm:prSet>
      <dgm:spPr/>
      <dgm:t>
        <a:bodyPr/>
        <a:lstStyle/>
        <a:p>
          <a:endParaRPr lang="en-US"/>
        </a:p>
      </dgm:t>
    </dgm:pt>
    <dgm:pt modelId="{4AEA4E1D-C114-456F-9C00-97F086778934}" type="pres">
      <dgm:prSet presAssocID="{F369E4DD-45E6-4782-A70B-26BB3E56F5B0}" presName="space" presStyleCnt="0"/>
      <dgm:spPr/>
    </dgm:pt>
    <dgm:pt modelId="{B38E1099-AA51-49E2-87CA-61A81A5D6B75}" type="pres">
      <dgm:prSet presAssocID="{D79E71C8-3F4D-4154-9267-1F300F3026A8}" presName="composite" presStyleCnt="0"/>
      <dgm:spPr/>
    </dgm:pt>
    <dgm:pt modelId="{7B623758-7696-4CE3-8498-16A6CF210E7C}" type="pres">
      <dgm:prSet presAssocID="{D79E71C8-3F4D-4154-9267-1F300F3026A8}" presName="parTx" presStyleLbl="alignNode1" presStyleIdx="3" presStyleCnt="4">
        <dgm:presLayoutVars>
          <dgm:chMax val="0"/>
          <dgm:chPref val="0"/>
          <dgm:bulletEnabled val="1"/>
        </dgm:presLayoutVars>
      </dgm:prSet>
      <dgm:spPr/>
      <dgm:t>
        <a:bodyPr/>
        <a:lstStyle/>
        <a:p>
          <a:endParaRPr lang="en-US"/>
        </a:p>
      </dgm:t>
    </dgm:pt>
    <dgm:pt modelId="{E43C69F5-346C-46E2-9712-BA10E0E4D319}" type="pres">
      <dgm:prSet presAssocID="{D79E71C8-3F4D-4154-9267-1F300F3026A8}" presName="desTx" presStyleLbl="alignAccFollowNode1" presStyleIdx="3" presStyleCnt="4">
        <dgm:presLayoutVars>
          <dgm:bulletEnabled val="1"/>
        </dgm:presLayoutVars>
      </dgm:prSet>
      <dgm:spPr/>
      <dgm:t>
        <a:bodyPr/>
        <a:lstStyle/>
        <a:p>
          <a:endParaRPr lang="en-US"/>
        </a:p>
      </dgm:t>
    </dgm:pt>
  </dgm:ptLst>
  <dgm:cxnLst>
    <dgm:cxn modelId="{34F72A78-B626-427C-8A27-32B1EC5E6001}" srcId="{B8DEF04F-5BE2-4F38-B49E-208B44E44757}" destId="{F12A070D-9ADE-497C-8A28-A48B67CDA2D2}" srcOrd="3" destOrd="0" parTransId="{4864E3C8-1289-4DBF-80C4-B6EF32EB9ECC}" sibTransId="{BFF98855-63C9-4BF9-AEFC-15AEB3E40DED}"/>
    <dgm:cxn modelId="{BD607CD5-81CB-4C24-BE8E-115A658AA449}" type="presOf" srcId="{7CAFF1B9-1A67-43F7-959A-27680D14DC83}" destId="{9FF5F602-EE6B-4AF1-9B03-F4992522C01E}" srcOrd="0" destOrd="8" presId="urn:microsoft.com/office/officeart/2005/8/layout/hList1"/>
    <dgm:cxn modelId="{3A5B94C8-DD9A-4F6C-9D68-7A38611177E0}" srcId="{B8DEF04F-5BE2-4F38-B49E-208B44E44757}" destId="{955A173D-8426-4968-9DF6-C704ABFEFDC2}" srcOrd="10" destOrd="0" parTransId="{A298A9A1-C3B6-4E67-BA1A-D4CB4F7E3FEF}" sibTransId="{8BAF906E-42ED-4200-BE81-FF1F5E350665}"/>
    <dgm:cxn modelId="{DA67B374-148A-4D20-AC61-F1A8AF8D120F}" type="presOf" srcId="{0B8F9044-A1EC-483B-B4BD-30D0D07643A4}" destId="{2B7F5A99-1E17-4191-B02F-E1239C0199CF}" srcOrd="0" destOrd="7" presId="urn:microsoft.com/office/officeart/2005/8/layout/hList1"/>
    <dgm:cxn modelId="{69985116-6811-4F7E-975D-9A991A06C19D}" srcId="{D79E71C8-3F4D-4154-9267-1F300F3026A8}" destId="{007EB5A4-60DF-4616-9B3C-56D592AAA09A}" srcOrd="1" destOrd="0" parTransId="{5BE912E6-FA08-4EA2-A900-38E8E3161D67}" sibTransId="{EAB81F9B-6493-4996-98D4-603735FC3911}"/>
    <dgm:cxn modelId="{309737FE-EA3F-4DF9-B9F2-23B6CC5CA14A}" type="presOf" srcId="{3A4A453F-E7CB-4D6C-9FAE-C06A96FA067F}" destId="{2B7F5A99-1E17-4191-B02F-E1239C0199CF}" srcOrd="0" destOrd="8" presId="urn:microsoft.com/office/officeart/2005/8/layout/hList1"/>
    <dgm:cxn modelId="{4B38AF91-9AA2-4573-9C31-69E910786506}" type="presOf" srcId="{F5A2499A-442E-4567-A1E6-0008E9A4B227}" destId="{2B7F5A99-1E17-4191-B02F-E1239C0199CF}" srcOrd="0" destOrd="5" presId="urn:microsoft.com/office/officeart/2005/8/layout/hList1"/>
    <dgm:cxn modelId="{AC04B386-4293-45F5-921E-96230DC83C24}" srcId="{B8DEF04F-5BE2-4F38-B49E-208B44E44757}" destId="{2DA340C8-039D-428B-B8AE-FF53B5BF1F88}" srcOrd="0" destOrd="0" parTransId="{593DF386-187D-4C9B-9954-8EB15831F86D}" sibTransId="{A5E55373-0235-4212-91F3-BD31B5EC5104}"/>
    <dgm:cxn modelId="{6A10B701-4607-431C-A63B-97509C6AFB6A}" type="presOf" srcId="{51B4FA59-ECF6-4C3B-9C0A-59F8C831E8C0}" destId="{FB175E32-E83B-4839-8732-04F5DB69C119}" srcOrd="0" destOrd="0" presId="urn:microsoft.com/office/officeart/2005/8/layout/hList1"/>
    <dgm:cxn modelId="{E15A2FA1-9C7E-404A-A67C-2B2F532D4C4D}" srcId="{B8DEF04F-5BE2-4F38-B49E-208B44E44757}" destId="{F5A2499A-442E-4567-A1E6-0008E9A4B227}" srcOrd="5" destOrd="0" parTransId="{4044B18B-FCCA-46DC-ADEC-7B9B56ED430A}" sibTransId="{5BCE8AA9-FCE4-4AD1-AB29-72B6A1A39B0F}"/>
    <dgm:cxn modelId="{ACF541D1-5A12-4706-ABFA-E1FD233157F8}" type="presOf" srcId="{E6950BC1-40FF-4AAD-8091-A8CE10C9244C}" destId="{9FF5F602-EE6B-4AF1-9B03-F4992522C01E}" srcOrd="0" destOrd="9" presId="urn:microsoft.com/office/officeart/2005/8/layout/hList1"/>
    <dgm:cxn modelId="{8FFBA04A-CE0C-4569-B196-FD5C7A0C2F04}" srcId="{DA8836F6-053D-44B4-8E20-E88A161AAB56}" destId="{51B4FA59-ECF6-4C3B-9C0A-59F8C831E8C0}" srcOrd="0" destOrd="0" parTransId="{360D493D-955D-45F4-9992-F9CB9BF64332}" sibTransId="{0F7103FA-D021-46FD-AEFB-A0E4DE2F2600}"/>
    <dgm:cxn modelId="{FD6FBF2A-54D8-4543-B60A-4CD8D8D08DFF}" srcId="{68F70EC8-22BE-4ABA-AC07-C56E726324B4}" destId="{ED204535-0988-466A-B2CA-C3831C305456}" srcOrd="0" destOrd="0" parTransId="{40DBE6CE-CC12-4677-B5EC-5387FD3ACF2E}" sibTransId="{6DFD4D45-F448-4264-B2BF-A4922602A49F}"/>
    <dgm:cxn modelId="{1283FA10-FBCA-4B78-AFE8-F7D58B45C63D}" type="presOf" srcId="{8B4C9985-3D0A-48DD-8C22-FCDAF2F41084}" destId="{1710354E-A2FD-4ED3-9B81-330E4B24BC7A}" srcOrd="0" destOrd="1" presId="urn:microsoft.com/office/officeart/2005/8/layout/hList1"/>
    <dgm:cxn modelId="{D33905CD-E46D-43F6-AF9F-428CF7828F69}" type="presOf" srcId="{0293C039-41A9-45C8-9847-709804DEF26B}" destId="{9FF5F602-EE6B-4AF1-9B03-F4992522C01E}" srcOrd="0" destOrd="7" presId="urn:microsoft.com/office/officeart/2005/8/layout/hList1"/>
    <dgm:cxn modelId="{F438C2B0-D930-4CD1-ABA3-E154F49778C9}" srcId="{B8DEF04F-5BE2-4F38-B49E-208B44E44757}" destId="{3A4A453F-E7CB-4D6C-9FAE-C06A96FA067F}" srcOrd="8" destOrd="0" parTransId="{983E8046-972B-43D0-B529-7D60B8F2FF44}" sibTransId="{211FE2F4-C454-4E02-B003-E2C4AF08F1E9}"/>
    <dgm:cxn modelId="{738A14E8-CB98-429F-AC08-AAFDFECC06AE}" type="presOf" srcId="{8D3783A3-AD88-4B3A-934E-CA1C46B78EF6}" destId="{9FF5F602-EE6B-4AF1-9B03-F4992522C01E}" srcOrd="0" destOrd="5" presId="urn:microsoft.com/office/officeart/2005/8/layout/hList1"/>
    <dgm:cxn modelId="{5C2CB78F-1D87-4941-B403-C4869AFDAE7B}" type="presOf" srcId="{D79E71C8-3F4D-4154-9267-1F300F3026A8}" destId="{7B623758-7696-4CE3-8498-16A6CF210E7C}" srcOrd="0" destOrd="0" presId="urn:microsoft.com/office/officeart/2005/8/layout/hList1"/>
    <dgm:cxn modelId="{5BCE7E97-9CB7-4ACB-84BE-F88537F1F7EF}" type="presOf" srcId="{B09931A2-802E-4293-A720-F4CA7AF0070F}" destId="{9FF5F602-EE6B-4AF1-9B03-F4992522C01E}" srcOrd="0" destOrd="10" presId="urn:microsoft.com/office/officeart/2005/8/layout/hList1"/>
    <dgm:cxn modelId="{1A40F81D-9686-4480-9A86-0B000A16163C}" type="presOf" srcId="{5865F102-1D08-4D9E-ABFF-98A41B718F5F}" destId="{9FF5F602-EE6B-4AF1-9B03-F4992522C01E}" srcOrd="0" destOrd="0" presId="urn:microsoft.com/office/officeart/2005/8/layout/hList1"/>
    <dgm:cxn modelId="{3890E320-72E8-4C07-A0F8-CDD7B7046E77}" srcId="{51B4FA59-ECF6-4C3B-9C0A-59F8C831E8C0}" destId="{8D3783A3-AD88-4B3A-934E-CA1C46B78EF6}" srcOrd="5" destOrd="0" parTransId="{83C6DEE0-B741-4E13-B226-AFCE94B0991E}" sibTransId="{732A3FBC-8FB5-4BDB-903C-B2204070852D}"/>
    <dgm:cxn modelId="{160F4CF2-B3FD-4B86-BE5E-38E3F465CF78}" srcId="{B8DEF04F-5BE2-4F38-B49E-208B44E44757}" destId="{068A0731-E54B-415D-B8EF-F28FCC37C76F}" srcOrd="1" destOrd="0" parTransId="{FD5B7CF5-1D6A-4E5A-BCDC-3E74EE74BD1E}" sibTransId="{BE3D8B76-E6D0-4DAB-98D2-927CE923A309}"/>
    <dgm:cxn modelId="{EF6AD936-53B0-442A-B46F-AB4877820636}" type="presOf" srcId="{17372CC7-2C01-431B-98A1-A42FBF9D434E}" destId="{E43C69F5-346C-46E2-9712-BA10E0E4D319}" srcOrd="0" destOrd="0" presId="urn:microsoft.com/office/officeart/2005/8/layout/hList1"/>
    <dgm:cxn modelId="{E283CD2C-F6EF-428D-B51D-21A28EFF0456}" type="presOf" srcId="{D767A159-D86D-463A-93CA-44BEE93E0661}" destId="{9FF5F602-EE6B-4AF1-9B03-F4992522C01E}" srcOrd="0" destOrd="3" presId="urn:microsoft.com/office/officeart/2005/8/layout/hList1"/>
    <dgm:cxn modelId="{B88527C9-C216-466F-BB08-4959EDE60D26}" type="presOf" srcId="{2DA340C8-039D-428B-B8AE-FF53B5BF1F88}" destId="{2B7F5A99-1E17-4191-B02F-E1239C0199CF}" srcOrd="0" destOrd="0" presId="urn:microsoft.com/office/officeart/2005/8/layout/hList1"/>
    <dgm:cxn modelId="{855EF426-E052-4E56-A595-289E87A82820}" type="presOf" srcId="{955A173D-8426-4968-9DF6-C704ABFEFDC2}" destId="{2B7F5A99-1E17-4191-B02F-E1239C0199CF}" srcOrd="0" destOrd="10" presId="urn:microsoft.com/office/officeart/2005/8/layout/hList1"/>
    <dgm:cxn modelId="{8CAC2F61-3F4E-4542-B230-445ADB9D1888}" type="presOf" srcId="{68981246-EA9E-4C2B-A107-142E89F582AE}" destId="{2B7F5A99-1E17-4191-B02F-E1239C0199CF}" srcOrd="0" destOrd="9" presId="urn:microsoft.com/office/officeart/2005/8/layout/hList1"/>
    <dgm:cxn modelId="{499F9693-6E79-4704-AA92-BE09B04F1C13}" type="presOf" srcId="{007EB5A4-60DF-4616-9B3C-56D592AAA09A}" destId="{E43C69F5-346C-46E2-9712-BA10E0E4D319}" srcOrd="0" destOrd="1" presId="urn:microsoft.com/office/officeart/2005/8/layout/hList1"/>
    <dgm:cxn modelId="{EAA33DE8-AAA8-4263-9A03-743DF6DB0920}" srcId="{B8DEF04F-5BE2-4F38-B49E-208B44E44757}" destId="{68981246-EA9E-4C2B-A107-142E89F582AE}" srcOrd="9" destOrd="0" parTransId="{90FE0610-6B6E-4DF7-BCC6-F0C25B4A0633}" sibTransId="{F465DC4D-6CE0-4537-8054-6A73CE59CD76}"/>
    <dgm:cxn modelId="{37068481-4EC0-4E1C-8CFF-F25B6BC1E32E}" type="presOf" srcId="{68F70EC8-22BE-4ABA-AC07-C56E726324B4}" destId="{29983911-93CE-484B-B073-B60B2FBA256B}" srcOrd="0" destOrd="0" presId="urn:microsoft.com/office/officeart/2005/8/layout/hList1"/>
    <dgm:cxn modelId="{BD35A311-40B0-4939-AD57-151FE8AA9A93}" type="presOf" srcId="{64461BB3-D834-4289-98F6-0C20A70744B3}" destId="{9FF5F602-EE6B-4AF1-9B03-F4992522C01E}" srcOrd="0" destOrd="1" presId="urn:microsoft.com/office/officeart/2005/8/layout/hList1"/>
    <dgm:cxn modelId="{04F8B601-3589-4102-9EF1-F9DC448B46F1}" type="presOf" srcId="{56157DA6-68E6-40A4-ACD5-5959839EA91D}" destId="{2B7F5A99-1E17-4191-B02F-E1239C0199CF}" srcOrd="0" destOrd="4" presId="urn:microsoft.com/office/officeart/2005/8/layout/hList1"/>
    <dgm:cxn modelId="{4759F5D7-2E2E-47AE-80C0-44AD9FCC3AF9}" srcId="{51B4FA59-ECF6-4C3B-9C0A-59F8C831E8C0}" destId="{0293C039-41A9-45C8-9847-709804DEF26B}" srcOrd="7" destOrd="0" parTransId="{276CB545-C7A4-4679-9618-60742A1237FE}" sibTransId="{D74DC725-DD6B-4F53-923A-632D6B2FBFA8}"/>
    <dgm:cxn modelId="{A59BE2BA-3434-447F-A8E0-53FC9F442C20}" srcId="{51B4FA59-ECF6-4C3B-9C0A-59F8C831E8C0}" destId="{E6950BC1-40FF-4AAD-8091-A8CE10C9244C}" srcOrd="9" destOrd="0" parTransId="{AFC21137-E99A-4144-8AD0-E44A381B098E}" sibTransId="{D9E56FF3-BB20-4739-82CC-C42D19E89C0F}"/>
    <dgm:cxn modelId="{689F333D-F235-4C25-8E90-8F1CF7EB4E5F}" type="presOf" srcId="{3502F6A7-98FE-40B4-90E1-0613EBD47A8E}" destId="{9FF5F602-EE6B-4AF1-9B03-F4992522C01E}" srcOrd="0" destOrd="6" presId="urn:microsoft.com/office/officeart/2005/8/layout/hList1"/>
    <dgm:cxn modelId="{CE4CCE0E-EB97-4E05-83E8-51432ED029E2}" srcId="{DA8836F6-053D-44B4-8E20-E88A161AAB56}" destId="{B8DEF04F-5BE2-4F38-B49E-208B44E44757}" srcOrd="1" destOrd="0" parTransId="{D546CEAA-F3EE-4318-B55B-583008D83E66}" sibTransId="{1666167F-5E4C-47E5-B25F-99A17F1835A4}"/>
    <dgm:cxn modelId="{A29A1B42-43A1-4914-B069-9FC0B1807F03}" srcId="{51B4FA59-ECF6-4C3B-9C0A-59F8C831E8C0}" destId="{B09931A2-802E-4293-A720-F4CA7AF0070F}" srcOrd="10" destOrd="0" parTransId="{25BD4841-92F2-4728-A8C9-B7A8DDD5421F}" sibTransId="{3D31BECB-EA42-4D5C-A603-DDE4B847D6BC}"/>
    <dgm:cxn modelId="{421C7F75-FF03-4382-9874-CB15585C71C0}" srcId="{51B4FA59-ECF6-4C3B-9C0A-59F8C831E8C0}" destId="{9DE03025-0EF1-4F15-98ED-92819918D421}" srcOrd="2" destOrd="0" parTransId="{C60FEF32-4971-4F2B-A088-7426DAB6EAC4}" sibTransId="{A5FD2C1D-449D-44C4-B303-2F8A510636B1}"/>
    <dgm:cxn modelId="{639A1561-08D0-429A-9F65-03CD1BF34E65}" srcId="{51B4FA59-ECF6-4C3B-9C0A-59F8C831E8C0}" destId="{3502F6A7-98FE-40B4-90E1-0613EBD47A8E}" srcOrd="6" destOrd="0" parTransId="{82F327A5-A0EC-4830-9AFC-389754617706}" sibTransId="{E9940398-29DF-4726-B745-4B6919FE6A3C}"/>
    <dgm:cxn modelId="{ECEC92B1-5CF1-4795-B0FF-B83DD4273B2E}" srcId="{51B4FA59-ECF6-4C3B-9C0A-59F8C831E8C0}" destId="{D050AF47-F825-4B20-A571-B2E2EBBF2D22}" srcOrd="4" destOrd="0" parTransId="{C5DF947A-5BBF-46D2-8D26-863FF26FED3D}" sibTransId="{FABF26DA-A60D-4D78-80BC-6AD72AA4B288}"/>
    <dgm:cxn modelId="{AA32655C-F757-4783-B045-B8FE4FCD7B66}" srcId="{DA8836F6-053D-44B4-8E20-E88A161AAB56}" destId="{D79E71C8-3F4D-4154-9267-1F300F3026A8}" srcOrd="3" destOrd="0" parTransId="{C13DA614-5E88-4329-8B70-14902DDAEF07}" sibTransId="{EA00DCEF-D888-4827-BDAA-4B6DBDBC2EB6}"/>
    <dgm:cxn modelId="{E6517486-7DEC-4261-922A-B2A9F39CB826}" srcId="{51B4FA59-ECF6-4C3B-9C0A-59F8C831E8C0}" destId="{5865F102-1D08-4D9E-ABFF-98A41B718F5F}" srcOrd="0" destOrd="0" parTransId="{F07DD1DE-7AA1-4F3C-B069-68CAB1539636}" sibTransId="{76C4C714-3E52-4DA0-817B-84043A66331D}"/>
    <dgm:cxn modelId="{1673DC2F-9102-47A6-A295-D69E7C500419}" srcId="{D79E71C8-3F4D-4154-9267-1F300F3026A8}" destId="{17372CC7-2C01-431B-98A1-A42FBF9D434E}" srcOrd="0" destOrd="0" parTransId="{764B19C9-2F50-484E-AEF5-C09F2988A736}" sibTransId="{B0709DD7-2B96-48CD-842F-0A28106FD8A9}"/>
    <dgm:cxn modelId="{63DD5CA2-C1EF-4F86-8A9D-6360BD8A1D5A}" srcId="{B8DEF04F-5BE2-4F38-B49E-208B44E44757}" destId="{38CD184F-CC02-48F5-98BA-FFEA0E8ABEE5}" srcOrd="2" destOrd="0" parTransId="{392CC193-E731-4EB9-9222-6DF4AE1CD7A8}" sibTransId="{A6D291B0-B83A-40B1-8C3C-B7EEDA206874}"/>
    <dgm:cxn modelId="{074C092B-C598-4058-81CC-44293BA42203}" type="presOf" srcId="{D179694A-2050-4D7B-81C5-6739A1BC60C0}" destId="{2B7F5A99-1E17-4191-B02F-E1239C0199CF}" srcOrd="0" destOrd="6" presId="urn:microsoft.com/office/officeart/2005/8/layout/hList1"/>
    <dgm:cxn modelId="{CEDD04E0-C799-4AB1-BB35-41DE43A8427B}" type="presOf" srcId="{F12A070D-9ADE-497C-8A28-A48B67CDA2D2}" destId="{2B7F5A99-1E17-4191-B02F-E1239C0199CF}" srcOrd="0" destOrd="3" presId="urn:microsoft.com/office/officeart/2005/8/layout/hList1"/>
    <dgm:cxn modelId="{42B98AA7-5AC7-440B-B148-61763FA2051B}" srcId="{DA8836F6-053D-44B4-8E20-E88A161AAB56}" destId="{68F70EC8-22BE-4ABA-AC07-C56E726324B4}" srcOrd="2" destOrd="0" parTransId="{C8654A27-4E96-40F6-B56A-DD3CCEBC58B6}" sibTransId="{F369E4DD-45E6-4782-A70B-26BB3E56F5B0}"/>
    <dgm:cxn modelId="{A4937211-1966-4964-834A-AEA7D50294B1}" srcId="{51B4FA59-ECF6-4C3B-9C0A-59F8C831E8C0}" destId="{64461BB3-D834-4289-98F6-0C20A70744B3}" srcOrd="1" destOrd="0" parTransId="{00C5C591-BD97-4F57-8381-9378548BF1A0}" sibTransId="{DE5418A5-F0AC-48B8-A6C0-659FA4C0D2C0}"/>
    <dgm:cxn modelId="{A1A8CCC9-C989-4C50-B283-36E5163D2F38}" srcId="{B8DEF04F-5BE2-4F38-B49E-208B44E44757}" destId="{D179694A-2050-4D7B-81C5-6739A1BC60C0}" srcOrd="6" destOrd="0" parTransId="{57BF0183-7B5F-4307-BC1C-D339434E1882}" sibTransId="{C02EB828-3319-4F52-B861-81C12FBFAA72}"/>
    <dgm:cxn modelId="{46A6905C-AB20-4FDF-B086-ACADF57EB1C7}" type="presOf" srcId="{B8DEF04F-5BE2-4F38-B49E-208B44E44757}" destId="{1A52A4AA-F42D-4E64-A8C6-9FF07C35DFCE}" srcOrd="0" destOrd="0" presId="urn:microsoft.com/office/officeart/2005/8/layout/hList1"/>
    <dgm:cxn modelId="{F27B431C-4B4A-4D37-B8F0-03AAC2C8F479}" srcId="{B8DEF04F-5BE2-4F38-B49E-208B44E44757}" destId="{0B8F9044-A1EC-483B-B4BD-30D0D07643A4}" srcOrd="7" destOrd="0" parTransId="{9D54E8FE-3C16-458E-B7AD-71C3535BDB5B}" sibTransId="{3123F992-0799-4E01-9FD5-4C2B3E6F854A}"/>
    <dgm:cxn modelId="{51E139C3-1454-43BA-9D4A-4BEC4872988F}" type="presOf" srcId="{38CD184F-CC02-48F5-98BA-FFEA0E8ABEE5}" destId="{2B7F5A99-1E17-4191-B02F-E1239C0199CF}" srcOrd="0" destOrd="2" presId="urn:microsoft.com/office/officeart/2005/8/layout/hList1"/>
    <dgm:cxn modelId="{0E452A09-8710-405F-8763-D219E3D75BC6}" type="presOf" srcId="{ED204535-0988-466A-B2CA-C3831C305456}" destId="{1710354E-A2FD-4ED3-9B81-330E4B24BC7A}" srcOrd="0" destOrd="0" presId="urn:microsoft.com/office/officeart/2005/8/layout/hList1"/>
    <dgm:cxn modelId="{8D4EBAD3-DE3D-45DD-922F-E3EBFE343B3E}" type="presOf" srcId="{068A0731-E54B-415D-B8EF-F28FCC37C76F}" destId="{2B7F5A99-1E17-4191-B02F-E1239C0199CF}" srcOrd="0" destOrd="1" presId="urn:microsoft.com/office/officeart/2005/8/layout/hList1"/>
    <dgm:cxn modelId="{92FB8042-4031-476F-B7EA-93C4EA303FF0}" srcId="{51B4FA59-ECF6-4C3B-9C0A-59F8C831E8C0}" destId="{D767A159-D86D-463A-93CA-44BEE93E0661}" srcOrd="3" destOrd="0" parTransId="{F1EF9363-FEB5-4A55-8D94-0D09CAFC98EE}" sibTransId="{A55ECDE5-6E80-4D5B-A0F2-B67F9D95D814}"/>
    <dgm:cxn modelId="{8E712431-40A5-4853-82B3-6FA2FC133F48}" type="presOf" srcId="{9DE03025-0EF1-4F15-98ED-92819918D421}" destId="{9FF5F602-EE6B-4AF1-9B03-F4992522C01E}" srcOrd="0" destOrd="2" presId="urn:microsoft.com/office/officeart/2005/8/layout/hList1"/>
    <dgm:cxn modelId="{5A573EF4-EB48-4F37-9BBE-DD94728BEC66}" type="presOf" srcId="{DA8836F6-053D-44B4-8E20-E88A161AAB56}" destId="{8BB909DC-0D8C-48AC-ADC9-ACBDE9AB5F1A}" srcOrd="0" destOrd="0" presId="urn:microsoft.com/office/officeart/2005/8/layout/hList1"/>
    <dgm:cxn modelId="{73BBA1A5-76DD-40B4-B26D-C3AEEC393EE9}" srcId="{51B4FA59-ECF6-4C3B-9C0A-59F8C831E8C0}" destId="{7CAFF1B9-1A67-43F7-959A-27680D14DC83}" srcOrd="8" destOrd="0" parTransId="{8CA72221-0F9C-4EDF-A51B-AD42ABCAEEDF}" sibTransId="{3CFC7836-0DEB-4375-8A5C-2411639D4B54}"/>
    <dgm:cxn modelId="{1FB34147-2DF8-48B6-AE72-C107DBC291E1}" type="presOf" srcId="{D050AF47-F825-4B20-A571-B2E2EBBF2D22}" destId="{9FF5F602-EE6B-4AF1-9B03-F4992522C01E}" srcOrd="0" destOrd="4" presId="urn:microsoft.com/office/officeart/2005/8/layout/hList1"/>
    <dgm:cxn modelId="{81E1BCBF-DA84-403D-B76C-A08D37628CAD}" srcId="{68F70EC8-22BE-4ABA-AC07-C56E726324B4}" destId="{8B4C9985-3D0A-48DD-8C22-FCDAF2F41084}" srcOrd="1" destOrd="0" parTransId="{567C4BC2-0CB7-4FA6-891C-8DCF9DCE70FB}" sibTransId="{2E698E52-E5C9-4F69-B89C-FB90C0E2FB2A}"/>
    <dgm:cxn modelId="{ED8C2DC2-B360-4AFC-BCC5-2D77A698A5C4}" srcId="{B8DEF04F-5BE2-4F38-B49E-208B44E44757}" destId="{56157DA6-68E6-40A4-ACD5-5959839EA91D}" srcOrd="4" destOrd="0" parTransId="{33130036-9CDC-4BBA-9307-5609754C0885}" sibTransId="{FE31EDA5-3609-42E8-80F9-5E6D818C483B}"/>
    <dgm:cxn modelId="{40A00FFE-6F01-41BF-91E9-A7FF9E479AD1}" type="presParOf" srcId="{8BB909DC-0D8C-48AC-ADC9-ACBDE9AB5F1A}" destId="{64FF320C-E942-4C54-89FC-811A69C37FAD}" srcOrd="0" destOrd="0" presId="urn:microsoft.com/office/officeart/2005/8/layout/hList1"/>
    <dgm:cxn modelId="{F4CBCC7F-4922-4CB5-B339-F864EDE3D651}" type="presParOf" srcId="{64FF320C-E942-4C54-89FC-811A69C37FAD}" destId="{FB175E32-E83B-4839-8732-04F5DB69C119}" srcOrd="0" destOrd="0" presId="urn:microsoft.com/office/officeart/2005/8/layout/hList1"/>
    <dgm:cxn modelId="{EC091094-7B4B-4434-AC9C-9CC4622B567B}" type="presParOf" srcId="{64FF320C-E942-4C54-89FC-811A69C37FAD}" destId="{9FF5F602-EE6B-4AF1-9B03-F4992522C01E}" srcOrd="1" destOrd="0" presId="urn:microsoft.com/office/officeart/2005/8/layout/hList1"/>
    <dgm:cxn modelId="{8E8A291B-26D7-4B33-B038-CBC56975B6FE}" type="presParOf" srcId="{8BB909DC-0D8C-48AC-ADC9-ACBDE9AB5F1A}" destId="{1E5968F7-E077-4965-B0BF-27EF464A2D0C}" srcOrd="1" destOrd="0" presId="urn:microsoft.com/office/officeart/2005/8/layout/hList1"/>
    <dgm:cxn modelId="{B5F35D8B-D32D-4A22-990E-F4FDA552E8B3}" type="presParOf" srcId="{8BB909DC-0D8C-48AC-ADC9-ACBDE9AB5F1A}" destId="{0DFCE2C0-D86A-4D63-930B-147637FF472C}" srcOrd="2" destOrd="0" presId="urn:microsoft.com/office/officeart/2005/8/layout/hList1"/>
    <dgm:cxn modelId="{D623123E-837B-41D2-A4DA-7DB97B2B6F13}" type="presParOf" srcId="{0DFCE2C0-D86A-4D63-930B-147637FF472C}" destId="{1A52A4AA-F42D-4E64-A8C6-9FF07C35DFCE}" srcOrd="0" destOrd="0" presId="urn:microsoft.com/office/officeart/2005/8/layout/hList1"/>
    <dgm:cxn modelId="{330EF3D4-14EC-4E4C-BB8D-09EB5B548581}" type="presParOf" srcId="{0DFCE2C0-D86A-4D63-930B-147637FF472C}" destId="{2B7F5A99-1E17-4191-B02F-E1239C0199CF}" srcOrd="1" destOrd="0" presId="urn:microsoft.com/office/officeart/2005/8/layout/hList1"/>
    <dgm:cxn modelId="{E335A77A-032F-4F85-9BB8-A30814E9CA95}" type="presParOf" srcId="{8BB909DC-0D8C-48AC-ADC9-ACBDE9AB5F1A}" destId="{CE8DB92F-B5CB-4300-9741-F598253FC727}" srcOrd="3" destOrd="0" presId="urn:microsoft.com/office/officeart/2005/8/layout/hList1"/>
    <dgm:cxn modelId="{BE7FCFD9-A29F-48EC-8150-AEEFF94CCC87}" type="presParOf" srcId="{8BB909DC-0D8C-48AC-ADC9-ACBDE9AB5F1A}" destId="{129774A1-2D8D-4DB8-95EA-7C599C57EBB9}" srcOrd="4" destOrd="0" presId="urn:microsoft.com/office/officeart/2005/8/layout/hList1"/>
    <dgm:cxn modelId="{23EE4B83-0249-457F-BCB3-67C739999217}" type="presParOf" srcId="{129774A1-2D8D-4DB8-95EA-7C599C57EBB9}" destId="{29983911-93CE-484B-B073-B60B2FBA256B}" srcOrd="0" destOrd="0" presId="urn:microsoft.com/office/officeart/2005/8/layout/hList1"/>
    <dgm:cxn modelId="{54279AB1-D253-4D15-8B9A-B03FE61A6E21}" type="presParOf" srcId="{129774A1-2D8D-4DB8-95EA-7C599C57EBB9}" destId="{1710354E-A2FD-4ED3-9B81-330E4B24BC7A}" srcOrd="1" destOrd="0" presId="urn:microsoft.com/office/officeart/2005/8/layout/hList1"/>
    <dgm:cxn modelId="{34B55531-23DF-46E3-A098-2EF1620E4019}" type="presParOf" srcId="{8BB909DC-0D8C-48AC-ADC9-ACBDE9AB5F1A}" destId="{4AEA4E1D-C114-456F-9C00-97F086778934}" srcOrd="5" destOrd="0" presId="urn:microsoft.com/office/officeart/2005/8/layout/hList1"/>
    <dgm:cxn modelId="{1D0D3994-A21F-4823-B09F-6B93358A32E0}" type="presParOf" srcId="{8BB909DC-0D8C-48AC-ADC9-ACBDE9AB5F1A}" destId="{B38E1099-AA51-49E2-87CA-61A81A5D6B75}" srcOrd="6" destOrd="0" presId="urn:microsoft.com/office/officeart/2005/8/layout/hList1"/>
    <dgm:cxn modelId="{9A40FF6C-A4BA-4469-A70D-B9F41F71681F}" type="presParOf" srcId="{B38E1099-AA51-49E2-87CA-61A81A5D6B75}" destId="{7B623758-7696-4CE3-8498-16A6CF210E7C}" srcOrd="0" destOrd="0" presId="urn:microsoft.com/office/officeart/2005/8/layout/hList1"/>
    <dgm:cxn modelId="{EF63F3DC-43E4-4A22-95CB-80EBCD2CB3AA}" type="presParOf" srcId="{B38E1099-AA51-49E2-87CA-61A81A5D6B75}" destId="{E43C69F5-346C-46E2-9712-BA10E0E4D3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7F7C9-0DA9-4C46-BF2B-7FC485287755}" type="doc">
      <dgm:prSet loTypeId="urn:microsoft.com/office/officeart/2005/8/layout/pyramid1" loCatId="pyramid" qsTypeId="urn:microsoft.com/office/officeart/2005/8/quickstyle/simple1" qsCatId="simple" csTypeId="urn:microsoft.com/office/officeart/2005/8/colors/accent2_3" csCatId="accent2" phldr="1"/>
      <dgm:spPr/>
    </dgm:pt>
    <dgm:pt modelId="{F0DE5C22-07A3-4D46-9BA0-67CA99C42676}">
      <dgm:prSet phldrT="[Text]"/>
      <dgm:spPr/>
      <dgm:t>
        <a:bodyPr/>
        <a:lstStyle/>
        <a:p>
          <a:r>
            <a:rPr lang="en-US" dirty="0" smtClean="0"/>
            <a:t>?</a:t>
          </a:r>
          <a:endParaRPr lang="en-US" dirty="0"/>
        </a:p>
      </dgm:t>
    </dgm:pt>
    <dgm:pt modelId="{F7C78737-D17D-48AF-AC91-4D2143EAB6FE}" type="parTrans" cxnId="{FA4A70C1-FF5E-4036-AB7C-4A01D95BC533}">
      <dgm:prSet/>
      <dgm:spPr/>
      <dgm:t>
        <a:bodyPr/>
        <a:lstStyle/>
        <a:p>
          <a:endParaRPr lang="en-US"/>
        </a:p>
      </dgm:t>
    </dgm:pt>
    <dgm:pt modelId="{E514B278-FA8C-4DE9-A6C8-577103E9C01C}" type="sibTrans" cxnId="{FA4A70C1-FF5E-4036-AB7C-4A01D95BC533}">
      <dgm:prSet/>
      <dgm:spPr/>
      <dgm:t>
        <a:bodyPr/>
        <a:lstStyle/>
        <a:p>
          <a:endParaRPr lang="en-US"/>
        </a:p>
      </dgm:t>
    </dgm:pt>
    <dgm:pt modelId="{6306F842-81AB-4061-8DAD-7101A129F91E}">
      <dgm:prSet phldrT="[Text]"/>
      <dgm:spPr/>
      <dgm:t>
        <a:bodyPr/>
        <a:lstStyle/>
        <a:p>
          <a:r>
            <a:rPr lang="en-US" dirty="0" smtClean="0"/>
            <a:t>$35,000</a:t>
          </a:r>
        </a:p>
      </dgm:t>
    </dgm:pt>
    <dgm:pt modelId="{98DF90D2-6A8B-4010-B621-C185A071F7F9}" type="parTrans" cxnId="{0D493661-B5CE-4F20-AC8C-BE1692BD7908}">
      <dgm:prSet/>
      <dgm:spPr/>
      <dgm:t>
        <a:bodyPr/>
        <a:lstStyle/>
        <a:p>
          <a:endParaRPr lang="en-US"/>
        </a:p>
      </dgm:t>
    </dgm:pt>
    <dgm:pt modelId="{887FAF74-E4CE-49E1-A67B-E1DCF79B523D}" type="sibTrans" cxnId="{0D493661-B5CE-4F20-AC8C-BE1692BD7908}">
      <dgm:prSet/>
      <dgm:spPr/>
      <dgm:t>
        <a:bodyPr/>
        <a:lstStyle/>
        <a:p>
          <a:endParaRPr lang="en-US"/>
        </a:p>
      </dgm:t>
    </dgm:pt>
    <dgm:pt modelId="{37B42871-75BC-45C8-A512-84719673DCB3}">
      <dgm:prSet phldrT="[Text]"/>
      <dgm:spPr/>
      <dgm:t>
        <a:bodyPr/>
        <a:lstStyle/>
        <a:p>
          <a:r>
            <a:rPr lang="en-US" dirty="0" smtClean="0"/>
            <a:t>$20,000</a:t>
          </a:r>
          <a:endParaRPr lang="en-US" dirty="0"/>
        </a:p>
      </dgm:t>
    </dgm:pt>
    <dgm:pt modelId="{BB3C3F39-6A70-4D82-A174-CCDB05B06E8F}" type="parTrans" cxnId="{59EFFF33-F163-4223-97FD-D2F571815D64}">
      <dgm:prSet/>
      <dgm:spPr/>
      <dgm:t>
        <a:bodyPr/>
        <a:lstStyle/>
        <a:p>
          <a:endParaRPr lang="en-US"/>
        </a:p>
      </dgm:t>
    </dgm:pt>
    <dgm:pt modelId="{5803A52B-9EDA-4964-BB3F-71A0DBE487E5}" type="sibTrans" cxnId="{59EFFF33-F163-4223-97FD-D2F571815D64}">
      <dgm:prSet/>
      <dgm:spPr/>
      <dgm:t>
        <a:bodyPr/>
        <a:lstStyle/>
        <a:p>
          <a:endParaRPr lang="en-US"/>
        </a:p>
      </dgm:t>
    </dgm:pt>
    <dgm:pt modelId="{FF33CB6C-0472-4C78-8838-4B14D462B2EF}">
      <dgm:prSet phldrT="[Text]"/>
      <dgm:spPr/>
      <dgm:t>
        <a:bodyPr/>
        <a:lstStyle/>
        <a:p>
          <a:r>
            <a:rPr lang="en-US" dirty="0" smtClean="0"/>
            <a:t>Anticipate roughly $20,000 at a minimum. </a:t>
          </a:r>
          <a:endParaRPr lang="en-US" dirty="0"/>
        </a:p>
      </dgm:t>
    </dgm:pt>
    <dgm:pt modelId="{E206B5F4-2782-4D60-A369-CC7E34046CDE}" type="parTrans" cxnId="{9143CC0A-35E2-4126-BDAF-2F842B0E83C8}">
      <dgm:prSet/>
      <dgm:spPr/>
      <dgm:t>
        <a:bodyPr/>
        <a:lstStyle/>
        <a:p>
          <a:endParaRPr lang="en-US"/>
        </a:p>
      </dgm:t>
    </dgm:pt>
    <dgm:pt modelId="{E2426B26-D995-4BD9-991C-EE07E02592AD}" type="sibTrans" cxnId="{9143CC0A-35E2-4126-BDAF-2F842B0E83C8}">
      <dgm:prSet/>
      <dgm:spPr/>
      <dgm:t>
        <a:bodyPr/>
        <a:lstStyle/>
        <a:p>
          <a:endParaRPr lang="en-US"/>
        </a:p>
      </dgm:t>
    </dgm:pt>
    <dgm:pt modelId="{C2DDDA2C-0F71-4968-BF43-D5543200E132}">
      <dgm:prSet phldrT="[Text]"/>
      <dgm:spPr/>
      <dgm:t>
        <a:bodyPr/>
        <a:lstStyle/>
        <a:p>
          <a:r>
            <a:rPr lang="en-US" dirty="0" smtClean="0"/>
            <a:t>This is probably more typical of an “average” expense to hire an expert appraiser accompanied by trial prep and testimony.</a:t>
          </a:r>
        </a:p>
      </dgm:t>
    </dgm:pt>
    <dgm:pt modelId="{03D870E6-0E93-436D-A470-B26F47CB62D2}" type="parTrans" cxnId="{F876076F-5C57-4DE8-9FE5-1762BD52F0F2}">
      <dgm:prSet/>
      <dgm:spPr/>
      <dgm:t>
        <a:bodyPr/>
        <a:lstStyle/>
        <a:p>
          <a:endParaRPr lang="en-US"/>
        </a:p>
      </dgm:t>
    </dgm:pt>
    <dgm:pt modelId="{CF7035E3-2351-4F4B-A5CC-DD3EF087C817}" type="sibTrans" cxnId="{F876076F-5C57-4DE8-9FE5-1762BD52F0F2}">
      <dgm:prSet/>
      <dgm:spPr/>
      <dgm:t>
        <a:bodyPr/>
        <a:lstStyle/>
        <a:p>
          <a:endParaRPr lang="en-US"/>
        </a:p>
      </dgm:t>
    </dgm:pt>
    <dgm:pt modelId="{3148FFD0-7B6A-4940-AD41-2BA573009D89}">
      <dgm:prSet phldrT="[Text]"/>
      <dgm:spPr/>
      <dgm:t>
        <a:bodyPr/>
        <a:lstStyle/>
        <a:p>
          <a:r>
            <a:rPr lang="en-US" dirty="0" smtClean="0"/>
            <a:t>A very basic commercial or industrial property appraisal and trial prep/testimony.</a:t>
          </a:r>
          <a:endParaRPr lang="en-US" dirty="0"/>
        </a:p>
      </dgm:t>
    </dgm:pt>
    <dgm:pt modelId="{17B2569C-2C35-46BD-99DD-37FAEC636C72}" type="parTrans" cxnId="{626059D1-A97C-47F9-8614-B3FC9F000B64}">
      <dgm:prSet/>
      <dgm:spPr/>
      <dgm:t>
        <a:bodyPr/>
        <a:lstStyle/>
        <a:p>
          <a:endParaRPr lang="en-US"/>
        </a:p>
      </dgm:t>
    </dgm:pt>
    <dgm:pt modelId="{68F056FF-B24D-433A-957B-2D8CFE697F2A}" type="sibTrans" cxnId="{626059D1-A97C-47F9-8614-B3FC9F000B64}">
      <dgm:prSet/>
      <dgm:spPr/>
      <dgm:t>
        <a:bodyPr/>
        <a:lstStyle/>
        <a:p>
          <a:endParaRPr lang="en-US"/>
        </a:p>
      </dgm:t>
    </dgm:pt>
    <dgm:pt modelId="{E1510915-C8DB-4459-80A9-8888D58DED1D}">
      <dgm:prSet phldrT="[Text]"/>
      <dgm:spPr/>
      <dgm:t>
        <a:bodyPr/>
        <a:lstStyle/>
        <a:p>
          <a:r>
            <a:rPr lang="en-US" dirty="0" smtClean="0"/>
            <a:t>The sky is the limit…</a:t>
          </a:r>
          <a:endParaRPr lang="en-US" dirty="0"/>
        </a:p>
      </dgm:t>
    </dgm:pt>
    <dgm:pt modelId="{0FA2FCC0-55CC-49C6-9A16-0F49CBFD7A13}" type="parTrans" cxnId="{40A836DC-F449-4496-A268-DE712AF0994B}">
      <dgm:prSet/>
      <dgm:spPr/>
      <dgm:t>
        <a:bodyPr/>
        <a:lstStyle/>
        <a:p>
          <a:endParaRPr lang="en-US"/>
        </a:p>
      </dgm:t>
    </dgm:pt>
    <dgm:pt modelId="{F5CAB029-667C-4F1F-8C4E-83EA58713F43}" type="sibTrans" cxnId="{40A836DC-F449-4496-A268-DE712AF0994B}">
      <dgm:prSet/>
      <dgm:spPr/>
      <dgm:t>
        <a:bodyPr/>
        <a:lstStyle/>
        <a:p>
          <a:endParaRPr lang="en-US"/>
        </a:p>
      </dgm:t>
    </dgm:pt>
    <dgm:pt modelId="{2BE23E11-4FDC-4D8A-ACD6-3B10BA580EB6}">
      <dgm:prSet phldrT="[Text]"/>
      <dgm:spPr/>
      <dgm:t>
        <a:bodyPr/>
        <a:lstStyle/>
        <a:p>
          <a:r>
            <a:rPr lang="en-US" dirty="0" smtClean="0"/>
            <a:t>Depending how large/complex/remote the situation, the cost can increase substantially.</a:t>
          </a:r>
          <a:endParaRPr lang="en-US" dirty="0"/>
        </a:p>
      </dgm:t>
    </dgm:pt>
    <dgm:pt modelId="{3AE14567-C94A-41F9-B14D-2D8EF1140611}" type="parTrans" cxnId="{047E13AA-1C98-46E1-B116-01EDEE915349}">
      <dgm:prSet/>
      <dgm:spPr/>
      <dgm:t>
        <a:bodyPr/>
        <a:lstStyle/>
        <a:p>
          <a:endParaRPr lang="en-US"/>
        </a:p>
      </dgm:t>
    </dgm:pt>
    <dgm:pt modelId="{76E01AB4-647E-453A-86F7-DB6A25F22CBD}" type="sibTrans" cxnId="{047E13AA-1C98-46E1-B116-01EDEE915349}">
      <dgm:prSet/>
      <dgm:spPr/>
      <dgm:t>
        <a:bodyPr/>
        <a:lstStyle/>
        <a:p>
          <a:endParaRPr lang="en-US"/>
        </a:p>
      </dgm:t>
    </dgm:pt>
    <dgm:pt modelId="{D242297D-7DA1-4C10-B0A9-5D8B309D9D29}" type="pres">
      <dgm:prSet presAssocID="{8B17F7C9-0DA9-4C46-BF2B-7FC485287755}" presName="Name0" presStyleCnt="0">
        <dgm:presLayoutVars>
          <dgm:dir/>
          <dgm:animLvl val="lvl"/>
          <dgm:resizeHandles val="exact"/>
        </dgm:presLayoutVars>
      </dgm:prSet>
      <dgm:spPr/>
    </dgm:pt>
    <dgm:pt modelId="{FAD4BD82-74C8-4768-9C38-6A38E5EFA695}" type="pres">
      <dgm:prSet presAssocID="{F0DE5C22-07A3-4D46-9BA0-67CA99C42676}" presName="Name8" presStyleCnt="0"/>
      <dgm:spPr/>
    </dgm:pt>
    <dgm:pt modelId="{E3F04FDC-D216-4D77-B3E0-FE7ACB4B799C}" type="pres">
      <dgm:prSet presAssocID="{F0DE5C22-07A3-4D46-9BA0-67CA99C42676}" presName="acctBkgd" presStyleLbl="alignAcc1" presStyleIdx="0" presStyleCnt="3"/>
      <dgm:spPr/>
      <dgm:t>
        <a:bodyPr/>
        <a:lstStyle/>
        <a:p>
          <a:endParaRPr lang="en-US"/>
        </a:p>
      </dgm:t>
    </dgm:pt>
    <dgm:pt modelId="{92A11532-BD79-44E8-8CC4-EACDEE0B8D3B}" type="pres">
      <dgm:prSet presAssocID="{F0DE5C22-07A3-4D46-9BA0-67CA99C42676}" presName="acctTx" presStyleLbl="alignAcc1" presStyleIdx="0" presStyleCnt="3">
        <dgm:presLayoutVars>
          <dgm:bulletEnabled val="1"/>
        </dgm:presLayoutVars>
      </dgm:prSet>
      <dgm:spPr/>
      <dgm:t>
        <a:bodyPr/>
        <a:lstStyle/>
        <a:p>
          <a:endParaRPr lang="en-US"/>
        </a:p>
      </dgm:t>
    </dgm:pt>
    <dgm:pt modelId="{DE0AEECC-69DE-4B00-A2E3-EE0FC5A31307}" type="pres">
      <dgm:prSet presAssocID="{F0DE5C22-07A3-4D46-9BA0-67CA99C42676}" presName="level" presStyleLbl="node1" presStyleIdx="0" presStyleCnt="3">
        <dgm:presLayoutVars>
          <dgm:chMax val="1"/>
          <dgm:bulletEnabled val="1"/>
        </dgm:presLayoutVars>
      </dgm:prSet>
      <dgm:spPr/>
      <dgm:t>
        <a:bodyPr/>
        <a:lstStyle/>
        <a:p>
          <a:endParaRPr lang="en-US"/>
        </a:p>
      </dgm:t>
    </dgm:pt>
    <dgm:pt modelId="{30BFA276-8081-468E-A4D0-360DDB619DF7}" type="pres">
      <dgm:prSet presAssocID="{F0DE5C22-07A3-4D46-9BA0-67CA99C42676}" presName="levelTx" presStyleLbl="revTx" presStyleIdx="0" presStyleCnt="0">
        <dgm:presLayoutVars>
          <dgm:chMax val="1"/>
          <dgm:bulletEnabled val="1"/>
        </dgm:presLayoutVars>
      </dgm:prSet>
      <dgm:spPr/>
      <dgm:t>
        <a:bodyPr/>
        <a:lstStyle/>
        <a:p>
          <a:endParaRPr lang="en-US"/>
        </a:p>
      </dgm:t>
    </dgm:pt>
    <dgm:pt modelId="{51E08293-2279-412D-AE5F-39E638892D13}" type="pres">
      <dgm:prSet presAssocID="{6306F842-81AB-4061-8DAD-7101A129F91E}" presName="Name8" presStyleCnt="0"/>
      <dgm:spPr/>
    </dgm:pt>
    <dgm:pt modelId="{4A36F1C3-6B52-450A-9FEC-F32110EDB786}" type="pres">
      <dgm:prSet presAssocID="{6306F842-81AB-4061-8DAD-7101A129F91E}" presName="acctBkgd" presStyleLbl="alignAcc1" presStyleIdx="1" presStyleCnt="3"/>
      <dgm:spPr/>
      <dgm:t>
        <a:bodyPr/>
        <a:lstStyle/>
        <a:p>
          <a:endParaRPr lang="en-US"/>
        </a:p>
      </dgm:t>
    </dgm:pt>
    <dgm:pt modelId="{ABCB5155-AF8A-438E-9452-D3B84EA6B948}" type="pres">
      <dgm:prSet presAssocID="{6306F842-81AB-4061-8DAD-7101A129F91E}" presName="acctTx" presStyleLbl="alignAcc1" presStyleIdx="1" presStyleCnt="3">
        <dgm:presLayoutVars>
          <dgm:bulletEnabled val="1"/>
        </dgm:presLayoutVars>
      </dgm:prSet>
      <dgm:spPr/>
      <dgm:t>
        <a:bodyPr/>
        <a:lstStyle/>
        <a:p>
          <a:endParaRPr lang="en-US"/>
        </a:p>
      </dgm:t>
    </dgm:pt>
    <dgm:pt modelId="{F88B48D2-B89A-496C-9F14-7A784ECE37D3}" type="pres">
      <dgm:prSet presAssocID="{6306F842-81AB-4061-8DAD-7101A129F91E}" presName="level" presStyleLbl="node1" presStyleIdx="1" presStyleCnt="3">
        <dgm:presLayoutVars>
          <dgm:chMax val="1"/>
          <dgm:bulletEnabled val="1"/>
        </dgm:presLayoutVars>
      </dgm:prSet>
      <dgm:spPr/>
      <dgm:t>
        <a:bodyPr/>
        <a:lstStyle/>
        <a:p>
          <a:endParaRPr lang="en-US"/>
        </a:p>
      </dgm:t>
    </dgm:pt>
    <dgm:pt modelId="{2DE9D3CD-6F90-415A-B1A5-8EA34F261437}" type="pres">
      <dgm:prSet presAssocID="{6306F842-81AB-4061-8DAD-7101A129F91E}" presName="levelTx" presStyleLbl="revTx" presStyleIdx="0" presStyleCnt="0">
        <dgm:presLayoutVars>
          <dgm:chMax val="1"/>
          <dgm:bulletEnabled val="1"/>
        </dgm:presLayoutVars>
      </dgm:prSet>
      <dgm:spPr/>
      <dgm:t>
        <a:bodyPr/>
        <a:lstStyle/>
        <a:p>
          <a:endParaRPr lang="en-US"/>
        </a:p>
      </dgm:t>
    </dgm:pt>
    <dgm:pt modelId="{778FB83B-3F49-481E-B3AD-E63702CF965E}" type="pres">
      <dgm:prSet presAssocID="{37B42871-75BC-45C8-A512-84719673DCB3}" presName="Name8" presStyleCnt="0"/>
      <dgm:spPr/>
    </dgm:pt>
    <dgm:pt modelId="{C598FDF3-C79B-4DCA-BEBF-698C1D9B97AA}" type="pres">
      <dgm:prSet presAssocID="{37B42871-75BC-45C8-A512-84719673DCB3}" presName="acctBkgd" presStyleLbl="alignAcc1" presStyleIdx="2" presStyleCnt="3"/>
      <dgm:spPr/>
      <dgm:t>
        <a:bodyPr/>
        <a:lstStyle/>
        <a:p>
          <a:endParaRPr lang="en-US"/>
        </a:p>
      </dgm:t>
    </dgm:pt>
    <dgm:pt modelId="{54B9F0E4-0867-486B-A686-78C4B08DF266}" type="pres">
      <dgm:prSet presAssocID="{37B42871-75BC-45C8-A512-84719673DCB3}" presName="acctTx" presStyleLbl="alignAcc1" presStyleIdx="2" presStyleCnt="3">
        <dgm:presLayoutVars>
          <dgm:bulletEnabled val="1"/>
        </dgm:presLayoutVars>
      </dgm:prSet>
      <dgm:spPr/>
      <dgm:t>
        <a:bodyPr/>
        <a:lstStyle/>
        <a:p>
          <a:endParaRPr lang="en-US"/>
        </a:p>
      </dgm:t>
    </dgm:pt>
    <dgm:pt modelId="{E9900807-D672-4027-AF85-8EE02DBFE7F0}" type="pres">
      <dgm:prSet presAssocID="{37B42871-75BC-45C8-A512-84719673DCB3}" presName="level" presStyleLbl="node1" presStyleIdx="2" presStyleCnt="3">
        <dgm:presLayoutVars>
          <dgm:chMax val="1"/>
          <dgm:bulletEnabled val="1"/>
        </dgm:presLayoutVars>
      </dgm:prSet>
      <dgm:spPr/>
      <dgm:t>
        <a:bodyPr/>
        <a:lstStyle/>
        <a:p>
          <a:endParaRPr lang="en-US"/>
        </a:p>
      </dgm:t>
    </dgm:pt>
    <dgm:pt modelId="{57599C84-4007-4331-8D3F-B6C7A388494B}" type="pres">
      <dgm:prSet presAssocID="{37B42871-75BC-45C8-A512-84719673DCB3}" presName="levelTx" presStyleLbl="revTx" presStyleIdx="0" presStyleCnt="0">
        <dgm:presLayoutVars>
          <dgm:chMax val="1"/>
          <dgm:bulletEnabled val="1"/>
        </dgm:presLayoutVars>
      </dgm:prSet>
      <dgm:spPr/>
      <dgm:t>
        <a:bodyPr/>
        <a:lstStyle/>
        <a:p>
          <a:endParaRPr lang="en-US"/>
        </a:p>
      </dgm:t>
    </dgm:pt>
  </dgm:ptLst>
  <dgm:cxnLst>
    <dgm:cxn modelId="{59EFFF33-F163-4223-97FD-D2F571815D64}" srcId="{8B17F7C9-0DA9-4C46-BF2B-7FC485287755}" destId="{37B42871-75BC-45C8-A512-84719673DCB3}" srcOrd="2" destOrd="0" parTransId="{BB3C3F39-6A70-4D82-A174-CCDB05B06E8F}" sibTransId="{5803A52B-9EDA-4964-BB3F-71A0DBE487E5}"/>
    <dgm:cxn modelId="{9143CC0A-35E2-4126-BDAF-2F842B0E83C8}" srcId="{37B42871-75BC-45C8-A512-84719673DCB3}" destId="{FF33CB6C-0472-4C78-8838-4B14D462B2EF}" srcOrd="0" destOrd="0" parTransId="{E206B5F4-2782-4D60-A369-CC7E34046CDE}" sibTransId="{E2426B26-D995-4BD9-991C-EE07E02592AD}"/>
    <dgm:cxn modelId="{047E13AA-1C98-46E1-B116-01EDEE915349}" srcId="{E1510915-C8DB-4459-80A9-8888D58DED1D}" destId="{2BE23E11-4FDC-4D8A-ACD6-3B10BA580EB6}" srcOrd="0" destOrd="0" parTransId="{3AE14567-C94A-41F9-B14D-2D8EF1140611}" sibTransId="{76E01AB4-647E-453A-86F7-DB6A25F22CBD}"/>
    <dgm:cxn modelId="{F876076F-5C57-4DE8-9FE5-1762BD52F0F2}" srcId="{6306F842-81AB-4061-8DAD-7101A129F91E}" destId="{C2DDDA2C-0F71-4968-BF43-D5543200E132}" srcOrd="0" destOrd="0" parTransId="{03D870E6-0E93-436D-A470-B26F47CB62D2}" sibTransId="{CF7035E3-2351-4F4B-A5CC-DD3EF087C817}"/>
    <dgm:cxn modelId="{0D493661-B5CE-4F20-AC8C-BE1692BD7908}" srcId="{8B17F7C9-0DA9-4C46-BF2B-7FC485287755}" destId="{6306F842-81AB-4061-8DAD-7101A129F91E}" srcOrd="1" destOrd="0" parTransId="{98DF90D2-6A8B-4010-B621-C185A071F7F9}" sibTransId="{887FAF74-E4CE-49E1-A67B-E1DCF79B523D}"/>
    <dgm:cxn modelId="{750A5E3A-1F5A-4D87-9925-306D300D210A}" type="presOf" srcId="{6306F842-81AB-4061-8DAD-7101A129F91E}" destId="{2DE9D3CD-6F90-415A-B1A5-8EA34F261437}" srcOrd="1" destOrd="0" presId="urn:microsoft.com/office/officeart/2005/8/layout/pyramid1"/>
    <dgm:cxn modelId="{EDF29FDD-9D3A-4599-9E4F-E4C8C04ADEFE}" type="presOf" srcId="{FF33CB6C-0472-4C78-8838-4B14D462B2EF}" destId="{C598FDF3-C79B-4DCA-BEBF-698C1D9B97AA}" srcOrd="0" destOrd="0" presId="urn:microsoft.com/office/officeart/2005/8/layout/pyramid1"/>
    <dgm:cxn modelId="{EA456831-A18F-4EB3-B814-CA1E64ECE507}" type="presOf" srcId="{3148FFD0-7B6A-4940-AD41-2BA573009D89}" destId="{54B9F0E4-0867-486B-A686-78C4B08DF266}" srcOrd="1" destOrd="1" presId="urn:microsoft.com/office/officeart/2005/8/layout/pyramid1"/>
    <dgm:cxn modelId="{5B470C30-280A-43C8-8C70-F14EC182A9A9}" type="presOf" srcId="{2BE23E11-4FDC-4D8A-ACD6-3B10BA580EB6}" destId="{E3F04FDC-D216-4D77-B3E0-FE7ACB4B799C}" srcOrd="0" destOrd="1" presId="urn:microsoft.com/office/officeart/2005/8/layout/pyramid1"/>
    <dgm:cxn modelId="{B6C63181-276B-4C5C-9B08-FB3CB9E1F134}" type="presOf" srcId="{C2DDDA2C-0F71-4968-BF43-D5543200E132}" destId="{4A36F1C3-6B52-450A-9FEC-F32110EDB786}" srcOrd="0" destOrd="0" presId="urn:microsoft.com/office/officeart/2005/8/layout/pyramid1"/>
    <dgm:cxn modelId="{40A836DC-F449-4496-A268-DE712AF0994B}" srcId="{F0DE5C22-07A3-4D46-9BA0-67CA99C42676}" destId="{E1510915-C8DB-4459-80A9-8888D58DED1D}" srcOrd="0" destOrd="0" parTransId="{0FA2FCC0-55CC-49C6-9A16-0F49CBFD7A13}" sibTransId="{F5CAB029-667C-4F1F-8C4E-83EA58713F43}"/>
    <dgm:cxn modelId="{E26DC4E8-BB4F-4D1D-9239-B52284BBB153}" type="presOf" srcId="{2BE23E11-4FDC-4D8A-ACD6-3B10BA580EB6}" destId="{92A11532-BD79-44E8-8CC4-EACDEE0B8D3B}" srcOrd="1" destOrd="1" presId="urn:microsoft.com/office/officeart/2005/8/layout/pyramid1"/>
    <dgm:cxn modelId="{626059D1-A97C-47F9-8614-B3FC9F000B64}" srcId="{FF33CB6C-0472-4C78-8838-4B14D462B2EF}" destId="{3148FFD0-7B6A-4940-AD41-2BA573009D89}" srcOrd="0" destOrd="0" parTransId="{17B2569C-2C35-46BD-99DD-37FAEC636C72}" sibTransId="{68F056FF-B24D-433A-957B-2D8CFE697F2A}"/>
    <dgm:cxn modelId="{5CC240ED-D5D0-4019-A54E-E37B10D7EF7E}" type="presOf" srcId="{F0DE5C22-07A3-4D46-9BA0-67CA99C42676}" destId="{DE0AEECC-69DE-4B00-A2E3-EE0FC5A31307}" srcOrd="0" destOrd="0" presId="urn:microsoft.com/office/officeart/2005/8/layout/pyramid1"/>
    <dgm:cxn modelId="{57DD3C29-9D72-482D-A7DE-912010AC07F1}" type="presOf" srcId="{E1510915-C8DB-4459-80A9-8888D58DED1D}" destId="{92A11532-BD79-44E8-8CC4-EACDEE0B8D3B}" srcOrd="1" destOrd="0" presId="urn:microsoft.com/office/officeart/2005/8/layout/pyramid1"/>
    <dgm:cxn modelId="{5113396B-B03A-4A25-B305-1F6DCEE6D121}" type="presOf" srcId="{37B42871-75BC-45C8-A512-84719673DCB3}" destId="{57599C84-4007-4331-8D3F-B6C7A388494B}" srcOrd="1" destOrd="0" presId="urn:microsoft.com/office/officeart/2005/8/layout/pyramid1"/>
    <dgm:cxn modelId="{4B5694BF-5073-4BD2-B76C-BAB941C454EB}" type="presOf" srcId="{6306F842-81AB-4061-8DAD-7101A129F91E}" destId="{F88B48D2-B89A-496C-9F14-7A784ECE37D3}" srcOrd="0" destOrd="0" presId="urn:microsoft.com/office/officeart/2005/8/layout/pyramid1"/>
    <dgm:cxn modelId="{83E77759-84FC-46E4-A35E-E92E4713C4EE}" type="presOf" srcId="{F0DE5C22-07A3-4D46-9BA0-67CA99C42676}" destId="{30BFA276-8081-468E-A4D0-360DDB619DF7}" srcOrd="1" destOrd="0" presId="urn:microsoft.com/office/officeart/2005/8/layout/pyramid1"/>
    <dgm:cxn modelId="{FA4A70C1-FF5E-4036-AB7C-4A01D95BC533}" srcId="{8B17F7C9-0DA9-4C46-BF2B-7FC485287755}" destId="{F0DE5C22-07A3-4D46-9BA0-67CA99C42676}" srcOrd="0" destOrd="0" parTransId="{F7C78737-D17D-48AF-AC91-4D2143EAB6FE}" sibTransId="{E514B278-FA8C-4DE9-A6C8-577103E9C01C}"/>
    <dgm:cxn modelId="{93E06424-2136-435A-9389-DD33F2A8042F}" type="presOf" srcId="{3148FFD0-7B6A-4940-AD41-2BA573009D89}" destId="{C598FDF3-C79B-4DCA-BEBF-698C1D9B97AA}" srcOrd="0" destOrd="1" presId="urn:microsoft.com/office/officeart/2005/8/layout/pyramid1"/>
    <dgm:cxn modelId="{ED61ABCA-B1BA-4A94-BD6C-A59DC9EB13CF}" type="presOf" srcId="{FF33CB6C-0472-4C78-8838-4B14D462B2EF}" destId="{54B9F0E4-0867-486B-A686-78C4B08DF266}" srcOrd="1" destOrd="0" presId="urn:microsoft.com/office/officeart/2005/8/layout/pyramid1"/>
    <dgm:cxn modelId="{7A4195E3-8870-489A-8AC9-F0FBC17CC667}" type="presOf" srcId="{37B42871-75BC-45C8-A512-84719673DCB3}" destId="{E9900807-D672-4027-AF85-8EE02DBFE7F0}" srcOrd="0" destOrd="0" presId="urn:microsoft.com/office/officeart/2005/8/layout/pyramid1"/>
    <dgm:cxn modelId="{9013E818-62D2-4AA6-A683-3BE7A4C3FDC0}" type="presOf" srcId="{E1510915-C8DB-4459-80A9-8888D58DED1D}" destId="{E3F04FDC-D216-4D77-B3E0-FE7ACB4B799C}" srcOrd="0" destOrd="0" presId="urn:microsoft.com/office/officeart/2005/8/layout/pyramid1"/>
    <dgm:cxn modelId="{192FC1D9-6784-4C84-9113-707F8DB226B3}" type="presOf" srcId="{8B17F7C9-0DA9-4C46-BF2B-7FC485287755}" destId="{D242297D-7DA1-4C10-B0A9-5D8B309D9D29}" srcOrd="0" destOrd="0" presId="urn:microsoft.com/office/officeart/2005/8/layout/pyramid1"/>
    <dgm:cxn modelId="{C091B0E2-8D60-4B70-9A7A-37241792970F}" type="presOf" srcId="{C2DDDA2C-0F71-4968-BF43-D5543200E132}" destId="{ABCB5155-AF8A-438E-9452-D3B84EA6B948}" srcOrd="1" destOrd="0" presId="urn:microsoft.com/office/officeart/2005/8/layout/pyramid1"/>
    <dgm:cxn modelId="{4E279D9F-E8CB-4260-A311-0694C96FD47E}" type="presParOf" srcId="{D242297D-7DA1-4C10-B0A9-5D8B309D9D29}" destId="{FAD4BD82-74C8-4768-9C38-6A38E5EFA695}" srcOrd="0" destOrd="0" presId="urn:microsoft.com/office/officeart/2005/8/layout/pyramid1"/>
    <dgm:cxn modelId="{4CFF8230-395F-46F3-9717-233C435D82A5}" type="presParOf" srcId="{FAD4BD82-74C8-4768-9C38-6A38E5EFA695}" destId="{E3F04FDC-D216-4D77-B3E0-FE7ACB4B799C}" srcOrd="0" destOrd="0" presId="urn:microsoft.com/office/officeart/2005/8/layout/pyramid1"/>
    <dgm:cxn modelId="{CE764A79-41A1-4FC5-991E-EAABA3658809}" type="presParOf" srcId="{FAD4BD82-74C8-4768-9C38-6A38E5EFA695}" destId="{92A11532-BD79-44E8-8CC4-EACDEE0B8D3B}" srcOrd="1" destOrd="0" presId="urn:microsoft.com/office/officeart/2005/8/layout/pyramid1"/>
    <dgm:cxn modelId="{83B5D742-2CF6-49DB-91C0-0E6C43EFE515}" type="presParOf" srcId="{FAD4BD82-74C8-4768-9C38-6A38E5EFA695}" destId="{DE0AEECC-69DE-4B00-A2E3-EE0FC5A31307}" srcOrd="2" destOrd="0" presId="urn:microsoft.com/office/officeart/2005/8/layout/pyramid1"/>
    <dgm:cxn modelId="{EBAC6395-73AC-4948-B7D1-B0E05CD0396C}" type="presParOf" srcId="{FAD4BD82-74C8-4768-9C38-6A38E5EFA695}" destId="{30BFA276-8081-468E-A4D0-360DDB619DF7}" srcOrd="3" destOrd="0" presId="urn:microsoft.com/office/officeart/2005/8/layout/pyramid1"/>
    <dgm:cxn modelId="{2B08E5DA-5502-4266-B277-499591EE0826}" type="presParOf" srcId="{D242297D-7DA1-4C10-B0A9-5D8B309D9D29}" destId="{51E08293-2279-412D-AE5F-39E638892D13}" srcOrd="1" destOrd="0" presId="urn:microsoft.com/office/officeart/2005/8/layout/pyramid1"/>
    <dgm:cxn modelId="{C8F33300-58DA-42A6-98A9-7E0DB4483E38}" type="presParOf" srcId="{51E08293-2279-412D-AE5F-39E638892D13}" destId="{4A36F1C3-6B52-450A-9FEC-F32110EDB786}" srcOrd="0" destOrd="0" presId="urn:microsoft.com/office/officeart/2005/8/layout/pyramid1"/>
    <dgm:cxn modelId="{298FD805-26BF-4EE4-A62E-7BD0101156BD}" type="presParOf" srcId="{51E08293-2279-412D-AE5F-39E638892D13}" destId="{ABCB5155-AF8A-438E-9452-D3B84EA6B948}" srcOrd="1" destOrd="0" presId="urn:microsoft.com/office/officeart/2005/8/layout/pyramid1"/>
    <dgm:cxn modelId="{56C9FAB2-68A6-4E8D-BE7A-C9E48804FA32}" type="presParOf" srcId="{51E08293-2279-412D-AE5F-39E638892D13}" destId="{F88B48D2-B89A-496C-9F14-7A784ECE37D3}" srcOrd="2" destOrd="0" presId="urn:microsoft.com/office/officeart/2005/8/layout/pyramid1"/>
    <dgm:cxn modelId="{89800CC2-701F-4AF3-95B7-6C8062A6F1AB}" type="presParOf" srcId="{51E08293-2279-412D-AE5F-39E638892D13}" destId="{2DE9D3CD-6F90-415A-B1A5-8EA34F261437}" srcOrd="3" destOrd="0" presId="urn:microsoft.com/office/officeart/2005/8/layout/pyramid1"/>
    <dgm:cxn modelId="{8C9EA75B-239B-4F2E-A7C5-7E6FB120A86F}" type="presParOf" srcId="{D242297D-7DA1-4C10-B0A9-5D8B309D9D29}" destId="{778FB83B-3F49-481E-B3AD-E63702CF965E}" srcOrd="2" destOrd="0" presId="urn:microsoft.com/office/officeart/2005/8/layout/pyramid1"/>
    <dgm:cxn modelId="{3DE792FF-5442-4187-A7EA-AA108A8D971A}" type="presParOf" srcId="{778FB83B-3F49-481E-B3AD-E63702CF965E}" destId="{C598FDF3-C79B-4DCA-BEBF-698C1D9B97AA}" srcOrd="0" destOrd="0" presId="urn:microsoft.com/office/officeart/2005/8/layout/pyramid1"/>
    <dgm:cxn modelId="{F8CBE853-AEBC-4CEA-94B4-F05FA8E412F0}" type="presParOf" srcId="{778FB83B-3F49-481E-B3AD-E63702CF965E}" destId="{54B9F0E4-0867-486B-A686-78C4B08DF266}" srcOrd="1" destOrd="0" presId="urn:microsoft.com/office/officeart/2005/8/layout/pyramid1"/>
    <dgm:cxn modelId="{40F24E8B-2440-421C-8657-EB06A121DF2D}" type="presParOf" srcId="{778FB83B-3F49-481E-B3AD-E63702CF965E}" destId="{E9900807-D672-4027-AF85-8EE02DBFE7F0}" srcOrd="2" destOrd="0" presId="urn:microsoft.com/office/officeart/2005/8/layout/pyramid1"/>
    <dgm:cxn modelId="{A21A8ECE-92BB-4F72-AB4D-F722C359AC9A}" type="presParOf" srcId="{778FB83B-3F49-481E-B3AD-E63702CF965E}" destId="{57599C84-4007-4331-8D3F-B6C7A388494B}"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17F7C9-0DA9-4C46-BF2B-7FC485287755}" type="doc">
      <dgm:prSet loTypeId="urn:microsoft.com/office/officeart/2005/8/layout/pyramid1" loCatId="pyramid" qsTypeId="urn:microsoft.com/office/officeart/2005/8/quickstyle/simple1" qsCatId="simple" csTypeId="urn:microsoft.com/office/officeart/2005/8/colors/accent2_3" csCatId="accent2" phldr="1"/>
      <dgm:spPr/>
    </dgm:pt>
    <dgm:pt modelId="{F0DE5C22-07A3-4D46-9BA0-67CA99C42676}">
      <dgm:prSet phldrT="[Text]"/>
      <dgm:spPr/>
      <dgm:t>
        <a:bodyPr/>
        <a:lstStyle/>
        <a:p>
          <a:r>
            <a:rPr lang="en-US" dirty="0" smtClean="0"/>
            <a:t>?</a:t>
          </a:r>
          <a:endParaRPr lang="en-US" dirty="0"/>
        </a:p>
      </dgm:t>
    </dgm:pt>
    <dgm:pt modelId="{F7C78737-D17D-48AF-AC91-4D2143EAB6FE}" type="parTrans" cxnId="{FA4A70C1-FF5E-4036-AB7C-4A01D95BC533}">
      <dgm:prSet/>
      <dgm:spPr/>
      <dgm:t>
        <a:bodyPr/>
        <a:lstStyle/>
        <a:p>
          <a:endParaRPr lang="en-US"/>
        </a:p>
      </dgm:t>
    </dgm:pt>
    <dgm:pt modelId="{E514B278-FA8C-4DE9-A6C8-577103E9C01C}" type="sibTrans" cxnId="{FA4A70C1-FF5E-4036-AB7C-4A01D95BC533}">
      <dgm:prSet/>
      <dgm:spPr/>
      <dgm:t>
        <a:bodyPr/>
        <a:lstStyle/>
        <a:p>
          <a:endParaRPr lang="en-US"/>
        </a:p>
      </dgm:t>
    </dgm:pt>
    <dgm:pt modelId="{6306F842-81AB-4061-8DAD-7101A129F91E}">
      <dgm:prSet phldrT="[Text]"/>
      <dgm:spPr/>
      <dgm:t>
        <a:bodyPr/>
        <a:lstStyle/>
        <a:p>
          <a:r>
            <a:rPr lang="en-US" dirty="0" smtClean="0"/>
            <a:t>?</a:t>
          </a:r>
        </a:p>
      </dgm:t>
    </dgm:pt>
    <dgm:pt modelId="{98DF90D2-6A8B-4010-B621-C185A071F7F9}" type="parTrans" cxnId="{0D493661-B5CE-4F20-AC8C-BE1692BD7908}">
      <dgm:prSet/>
      <dgm:spPr/>
      <dgm:t>
        <a:bodyPr/>
        <a:lstStyle/>
        <a:p>
          <a:endParaRPr lang="en-US"/>
        </a:p>
      </dgm:t>
    </dgm:pt>
    <dgm:pt modelId="{887FAF74-E4CE-49E1-A67B-E1DCF79B523D}" type="sibTrans" cxnId="{0D493661-B5CE-4F20-AC8C-BE1692BD7908}">
      <dgm:prSet/>
      <dgm:spPr/>
      <dgm:t>
        <a:bodyPr/>
        <a:lstStyle/>
        <a:p>
          <a:endParaRPr lang="en-US"/>
        </a:p>
      </dgm:t>
    </dgm:pt>
    <dgm:pt modelId="{37B42871-75BC-45C8-A512-84719673DCB3}">
      <dgm:prSet phldrT="[Text]"/>
      <dgm:spPr/>
      <dgm:t>
        <a:bodyPr/>
        <a:lstStyle/>
        <a:p>
          <a:r>
            <a:rPr lang="en-US" dirty="0" smtClean="0"/>
            <a:t>?</a:t>
          </a:r>
          <a:endParaRPr lang="en-US" dirty="0"/>
        </a:p>
      </dgm:t>
    </dgm:pt>
    <dgm:pt modelId="{BB3C3F39-6A70-4D82-A174-CCDB05B06E8F}" type="parTrans" cxnId="{59EFFF33-F163-4223-97FD-D2F571815D64}">
      <dgm:prSet/>
      <dgm:spPr/>
      <dgm:t>
        <a:bodyPr/>
        <a:lstStyle/>
        <a:p>
          <a:endParaRPr lang="en-US"/>
        </a:p>
      </dgm:t>
    </dgm:pt>
    <dgm:pt modelId="{5803A52B-9EDA-4964-BB3F-71A0DBE487E5}" type="sibTrans" cxnId="{59EFFF33-F163-4223-97FD-D2F571815D64}">
      <dgm:prSet/>
      <dgm:spPr/>
      <dgm:t>
        <a:bodyPr/>
        <a:lstStyle/>
        <a:p>
          <a:endParaRPr lang="en-US"/>
        </a:p>
      </dgm:t>
    </dgm:pt>
    <dgm:pt modelId="{FF33CB6C-0472-4C78-8838-4B14D462B2EF}">
      <dgm:prSet phldrT="[Text]"/>
      <dgm:spPr/>
      <dgm:t>
        <a:bodyPr/>
        <a:lstStyle/>
        <a:p>
          <a:r>
            <a:rPr lang="en-US" dirty="0" smtClean="0"/>
            <a:t>Anticipate roughly $XX,XXX at a minimum. </a:t>
          </a:r>
          <a:endParaRPr lang="en-US" dirty="0"/>
        </a:p>
      </dgm:t>
    </dgm:pt>
    <dgm:pt modelId="{E206B5F4-2782-4D60-A369-CC7E34046CDE}" type="parTrans" cxnId="{9143CC0A-35E2-4126-BDAF-2F842B0E83C8}">
      <dgm:prSet/>
      <dgm:spPr/>
      <dgm:t>
        <a:bodyPr/>
        <a:lstStyle/>
        <a:p>
          <a:endParaRPr lang="en-US"/>
        </a:p>
      </dgm:t>
    </dgm:pt>
    <dgm:pt modelId="{E2426B26-D995-4BD9-991C-EE07E02592AD}" type="sibTrans" cxnId="{9143CC0A-35E2-4126-BDAF-2F842B0E83C8}">
      <dgm:prSet/>
      <dgm:spPr/>
      <dgm:t>
        <a:bodyPr/>
        <a:lstStyle/>
        <a:p>
          <a:endParaRPr lang="en-US"/>
        </a:p>
      </dgm:t>
    </dgm:pt>
    <dgm:pt modelId="{C2DDDA2C-0F71-4968-BF43-D5543200E132}">
      <dgm:prSet phldrT="[Text]"/>
      <dgm:spPr/>
      <dgm:t>
        <a:bodyPr/>
        <a:lstStyle/>
        <a:p>
          <a:r>
            <a:rPr lang="en-US" dirty="0" smtClean="0"/>
            <a:t>This is probably more typical of an “average” expense to hire an expert attorney…</a:t>
          </a:r>
        </a:p>
      </dgm:t>
    </dgm:pt>
    <dgm:pt modelId="{03D870E6-0E93-436D-A470-B26F47CB62D2}" type="parTrans" cxnId="{F876076F-5C57-4DE8-9FE5-1762BD52F0F2}">
      <dgm:prSet/>
      <dgm:spPr/>
      <dgm:t>
        <a:bodyPr/>
        <a:lstStyle/>
        <a:p>
          <a:endParaRPr lang="en-US"/>
        </a:p>
      </dgm:t>
    </dgm:pt>
    <dgm:pt modelId="{CF7035E3-2351-4F4B-A5CC-DD3EF087C817}" type="sibTrans" cxnId="{F876076F-5C57-4DE8-9FE5-1762BD52F0F2}">
      <dgm:prSet/>
      <dgm:spPr/>
      <dgm:t>
        <a:bodyPr/>
        <a:lstStyle/>
        <a:p>
          <a:endParaRPr lang="en-US"/>
        </a:p>
      </dgm:t>
    </dgm:pt>
    <dgm:pt modelId="{3148FFD0-7B6A-4940-AD41-2BA573009D89}">
      <dgm:prSet phldrT="[Text]"/>
      <dgm:spPr/>
      <dgm:t>
        <a:bodyPr/>
        <a:lstStyle/>
        <a:p>
          <a:r>
            <a:rPr lang="en-US" dirty="0" smtClean="0"/>
            <a:t>A very basic commercial or industrial property.</a:t>
          </a:r>
          <a:endParaRPr lang="en-US" dirty="0"/>
        </a:p>
      </dgm:t>
    </dgm:pt>
    <dgm:pt modelId="{17B2569C-2C35-46BD-99DD-37FAEC636C72}" type="parTrans" cxnId="{626059D1-A97C-47F9-8614-B3FC9F000B64}">
      <dgm:prSet/>
      <dgm:spPr/>
      <dgm:t>
        <a:bodyPr/>
        <a:lstStyle/>
        <a:p>
          <a:endParaRPr lang="en-US"/>
        </a:p>
      </dgm:t>
    </dgm:pt>
    <dgm:pt modelId="{68F056FF-B24D-433A-957B-2D8CFE697F2A}" type="sibTrans" cxnId="{626059D1-A97C-47F9-8614-B3FC9F000B64}">
      <dgm:prSet/>
      <dgm:spPr/>
      <dgm:t>
        <a:bodyPr/>
        <a:lstStyle/>
        <a:p>
          <a:endParaRPr lang="en-US"/>
        </a:p>
      </dgm:t>
    </dgm:pt>
    <dgm:pt modelId="{E1510915-C8DB-4459-80A9-8888D58DED1D}">
      <dgm:prSet phldrT="[Text]"/>
      <dgm:spPr/>
      <dgm:t>
        <a:bodyPr/>
        <a:lstStyle/>
        <a:p>
          <a:r>
            <a:rPr lang="en-US" dirty="0" smtClean="0"/>
            <a:t>The sky is the limit…</a:t>
          </a:r>
          <a:endParaRPr lang="en-US" dirty="0"/>
        </a:p>
      </dgm:t>
    </dgm:pt>
    <dgm:pt modelId="{0FA2FCC0-55CC-49C6-9A16-0F49CBFD7A13}" type="parTrans" cxnId="{40A836DC-F449-4496-A268-DE712AF0994B}">
      <dgm:prSet/>
      <dgm:spPr/>
      <dgm:t>
        <a:bodyPr/>
        <a:lstStyle/>
        <a:p>
          <a:endParaRPr lang="en-US"/>
        </a:p>
      </dgm:t>
    </dgm:pt>
    <dgm:pt modelId="{F5CAB029-667C-4F1F-8C4E-83EA58713F43}" type="sibTrans" cxnId="{40A836DC-F449-4496-A268-DE712AF0994B}">
      <dgm:prSet/>
      <dgm:spPr/>
      <dgm:t>
        <a:bodyPr/>
        <a:lstStyle/>
        <a:p>
          <a:endParaRPr lang="en-US"/>
        </a:p>
      </dgm:t>
    </dgm:pt>
    <dgm:pt modelId="{2BE23E11-4FDC-4D8A-ACD6-3B10BA580EB6}">
      <dgm:prSet phldrT="[Text]"/>
      <dgm:spPr/>
      <dgm:t>
        <a:bodyPr/>
        <a:lstStyle/>
        <a:p>
          <a:r>
            <a:rPr lang="en-US" dirty="0" smtClean="0"/>
            <a:t>Depending how large/complex/remote the situation, the cost can increase substantially.</a:t>
          </a:r>
          <a:endParaRPr lang="en-US" dirty="0"/>
        </a:p>
      </dgm:t>
    </dgm:pt>
    <dgm:pt modelId="{3AE14567-C94A-41F9-B14D-2D8EF1140611}" type="parTrans" cxnId="{047E13AA-1C98-46E1-B116-01EDEE915349}">
      <dgm:prSet/>
      <dgm:spPr/>
      <dgm:t>
        <a:bodyPr/>
        <a:lstStyle/>
        <a:p>
          <a:endParaRPr lang="en-US"/>
        </a:p>
      </dgm:t>
    </dgm:pt>
    <dgm:pt modelId="{76E01AB4-647E-453A-86F7-DB6A25F22CBD}" type="sibTrans" cxnId="{047E13AA-1C98-46E1-B116-01EDEE915349}">
      <dgm:prSet/>
      <dgm:spPr/>
      <dgm:t>
        <a:bodyPr/>
        <a:lstStyle/>
        <a:p>
          <a:endParaRPr lang="en-US"/>
        </a:p>
      </dgm:t>
    </dgm:pt>
    <dgm:pt modelId="{D242297D-7DA1-4C10-B0A9-5D8B309D9D29}" type="pres">
      <dgm:prSet presAssocID="{8B17F7C9-0DA9-4C46-BF2B-7FC485287755}" presName="Name0" presStyleCnt="0">
        <dgm:presLayoutVars>
          <dgm:dir/>
          <dgm:animLvl val="lvl"/>
          <dgm:resizeHandles val="exact"/>
        </dgm:presLayoutVars>
      </dgm:prSet>
      <dgm:spPr/>
    </dgm:pt>
    <dgm:pt modelId="{FAD4BD82-74C8-4768-9C38-6A38E5EFA695}" type="pres">
      <dgm:prSet presAssocID="{F0DE5C22-07A3-4D46-9BA0-67CA99C42676}" presName="Name8" presStyleCnt="0"/>
      <dgm:spPr/>
    </dgm:pt>
    <dgm:pt modelId="{E3F04FDC-D216-4D77-B3E0-FE7ACB4B799C}" type="pres">
      <dgm:prSet presAssocID="{F0DE5C22-07A3-4D46-9BA0-67CA99C42676}" presName="acctBkgd" presStyleLbl="alignAcc1" presStyleIdx="0" presStyleCnt="3"/>
      <dgm:spPr/>
      <dgm:t>
        <a:bodyPr/>
        <a:lstStyle/>
        <a:p>
          <a:endParaRPr lang="en-US"/>
        </a:p>
      </dgm:t>
    </dgm:pt>
    <dgm:pt modelId="{92A11532-BD79-44E8-8CC4-EACDEE0B8D3B}" type="pres">
      <dgm:prSet presAssocID="{F0DE5C22-07A3-4D46-9BA0-67CA99C42676}" presName="acctTx" presStyleLbl="alignAcc1" presStyleIdx="0" presStyleCnt="3">
        <dgm:presLayoutVars>
          <dgm:bulletEnabled val="1"/>
        </dgm:presLayoutVars>
      </dgm:prSet>
      <dgm:spPr/>
      <dgm:t>
        <a:bodyPr/>
        <a:lstStyle/>
        <a:p>
          <a:endParaRPr lang="en-US"/>
        </a:p>
      </dgm:t>
    </dgm:pt>
    <dgm:pt modelId="{DE0AEECC-69DE-4B00-A2E3-EE0FC5A31307}" type="pres">
      <dgm:prSet presAssocID="{F0DE5C22-07A3-4D46-9BA0-67CA99C42676}" presName="level" presStyleLbl="node1" presStyleIdx="0" presStyleCnt="3">
        <dgm:presLayoutVars>
          <dgm:chMax val="1"/>
          <dgm:bulletEnabled val="1"/>
        </dgm:presLayoutVars>
      </dgm:prSet>
      <dgm:spPr/>
      <dgm:t>
        <a:bodyPr/>
        <a:lstStyle/>
        <a:p>
          <a:endParaRPr lang="en-US"/>
        </a:p>
      </dgm:t>
    </dgm:pt>
    <dgm:pt modelId="{30BFA276-8081-468E-A4D0-360DDB619DF7}" type="pres">
      <dgm:prSet presAssocID="{F0DE5C22-07A3-4D46-9BA0-67CA99C42676}" presName="levelTx" presStyleLbl="revTx" presStyleIdx="0" presStyleCnt="0">
        <dgm:presLayoutVars>
          <dgm:chMax val="1"/>
          <dgm:bulletEnabled val="1"/>
        </dgm:presLayoutVars>
      </dgm:prSet>
      <dgm:spPr/>
      <dgm:t>
        <a:bodyPr/>
        <a:lstStyle/>
        <a:p>
          <a:endParaRPr lang="en-US"/>
        </a:p>
      </dgm:t>
    </dgm:pt>
    <dgm:pt modelId="{51E08293-2279-412D-AE5F-39E638892D13}" type="pres">
      <dgm:prSet presAssocID="{6306F842-81AB-4061-8DAD-7101A129F91E}" presName="Name8" presStyleCnt="0"/>
      <dgm:spPr/>
    </dgm:pt>
    <dgm:pt modelId="{4A36F1C3-6B52-450A-9FEC-F32110EDB786}" type="pres">
      <dgm:prSet presAssocID="{6306F842-81AB-4061-8DAD-7101A129F91E}" presName="acctBkgd" presStyleLbl="alignAcc1" presStyleIdx="1" presStyleCnt="3"/>
      <dgm:spPr/>
      <dgm:t>
        <a:bodyPr/>
        <a:lstStyle/>
        <a:p>
          <a:endParaRPr lang="en-US"/>
        </a:p>
      </dgm:t>
    </dgm:pt>
    <dgm:pt modelId="{ABCB5155-AF8A-438E-9452-D3B84EA6B948}" type="pres">
      <dgm:prSet presAssocID="{6306F842-81AB-4061-8DAD-7101A129F91E}" presName="acctTx" presStyleLbl="alignAcc1" presStyleIdx="1" presStyleCnt="3">
        <dgm:presLayoutVars>
          <dgm:bulletEnabled val="1"/>
        </dgm:presLayoutVars>
      </dgm:prSet>
      <dgm:spPr/>
      <dgm:t>
        <a:bodyPr/>
        <a:lstStyle/>
        <a:p>
          <a:endParaRPr lang="en-US"/>
        </a:p>
      </dgm:t>
    </dgm:pt>
    <dgm:pt modelId="{F88B48D2-B89A-496C-9F14-7A784ECE37D3}" type="pres">
      <dgm:prSet presAssocID="{6306F842-81AB-4061-8DAD-7101A129F91E}" presName="level" presStyleLbl="node1" presStyleIdx="1" presStyleCnt="3">
        <dgm:presLayoutVars>
          <dgm:chMax val="1"/>
          <dgm:bulletEnabled val="1"/>
        </dgm:presLayoutVars>
      </dgm:prSet>
      <dgm:spPr/>
      <dgm:t>
        <a:bodyPr/>
        <a:lstStyle/>
        <a:p>
          <a:endParaRPr lang="en-US"/>
        </a:p>
      </dgm:t>
    </dgm:pt>
    <dgm:pt modelId="{2DE9D3CD-6F90-415A-B1A5-8EA34F261437}" type="pres">
      <dgm:prSet presAssocID="{6306F842-81AB-4061-8DAD-7101A129F91E}" presName="levelTx" presStyleLbl="revTx" presStyleIdx="0" presStyleCnt="0">
        <dgm:presLayoutVars>
          <dgm:chMax val="1"/>
          <dgm:bulletEnabled val="1"/>
        </dgm:presLayoutVars>
      </dgm:prSet>
      <dgm:spPr/>
      <dgm:t>
        <a:bodyPr/>
        <a:lstStyle/>
        <a:p>
          <a:endParaRPr lang="en-US"/>
        </a:p>
      </dgm:t>
    </dgm:pt>
    <dgm:pt modelId="{778FB83B-3F49-481E-B3AD-E63702CF965E}" type="pres">
      <dgm:prSet presAssocID="{37B42871-75BC-45C8-A512-84719673DCB3}" presName="Name8" presStyleCnt="0"/>
      <dgm:spPr/>
    </dgm:pt>
    <dgm:pt modelId="{C598FDF3-C79B-4DCA-BEBF-698C1D9B97AA}" type="pres">
      <dgm:prSet presAssocID="{37B42871-75BC-45C8-A512-84719673DCB3}" presName="acctBkgd" presStyleLbl="alignAcc1" presStyleIdx="2" presStyleCnt="3"/>
      <dgm:spPr/>
      <dgm:t>
        <a:bodyPr/>
        <a:lstStyle/>
        <a:p>
          <a:endParaRPr lang="en-US"/>
        </a:p>
      </dgm:t>
    </dgm:pt>
    <dgm:pt modelId="{54B9F0E4-0867-486B-A686-78C4B08DF266}" type="pres">
      <dgm:prSet presAssocID="{37B42871-75BC-45C8-A512-84719673DCB3}" presName="acctTx" presStyleLbl="alignAcc1" presStyleIdx="2" presStyleCnt="3">
        <dgm:presLayoutVars>
          <dgm:bulletEnabled val="1"/>
        </dgm:presLayoutVars>
      </dgm:prSet>
      <dgm:spPr/>
      <dgm:t>
        <a:bodyPr/>
        <a:lstStyle/>
        <a:p>
          <a:endParaRPr lang="en-US"/>
        </a:p>
      </dgm:t>
    </dgm:pt>
    <dgm:pt modelId="{E9900807-D672-4027-AF85-8EE02DBFE7F0}" type="pres">
      <dgm:prSet presAssocID="{37B42871-75BC-45C8-A512-84719673DCB3}" presName="level" presStyleLbl="node1" presStyleIdx="2" presStyleCnt="3">
        <dgm:presLayoutVars>
          <dgm:chMax val="1"/>
          <dgm:bulletEnabled val="1"/>
        </dgm:presLayoutVars>
      </dgm:prSet>
      <dgm:spPr/>
      <dgm:t>
        <a:bodyPr/>
        <a:lstStyle/>
        <a:p>
          <a:endParaRPr lang="en-US"/>
        </a:p>
      </dgm:t>
    </dgm:pt>
    <dgm:pt modelId="{57599C84-4007-4331-8D3F-B6C7A388494B}" type="pres">
      <dgm:prSet presAssocID="{37B42871-75BC-45C8-A512-84719673DCB3}" presName="levelTx" presStyleLbl="revTx" presStyleIdx="0" presStyleCnt="0">
        <dgm:presLayoutVars>
          <dgm:chMax val="1"/>
          <dgm:bulletEnabled val="1"/>
        </dgm:presLayoutVars>
      </dgm:prSet>
      <dgm:spPr/>
      <dgm:t>
        <a:bodyPr/>
        <a:lstStyle/>
        <a:p>
          <a:endParaRPr lang="en-US"/>
        </a:p>
      </dgm:t>
    </dgm:pt>
  </dgm:ptLst>
  <dgm:cxnLst>
    <dgm:cxn modelId="{B70EAD12-7CDA-4B2C-847E-5F4E8C26AF64}" type="presOf" srcId="{E1510915-C8DB-4459-80A9-8888D58DED1D}" destId="{E3F04FDC-D216-4D77-B3E0-FE7ACB4B799C}" srcOrd="0" destOrd="0" presId="urn:microsoft.com/office/officeart/2005/8/layout/pyramid1"/>
    <dgm:cxn modelId="{5773401F-F9F2-4252-B5C1-827685A1DD2E}" type="presOf" srcId="{37B42871-75BC-45C8-A512-84719673DCB3}" destId="{57599C84-4007-4331-8D3F-B6C7A388494B}" srcOrd="1" destOrd="0" presId="urn:microsoft.com/office/officeart/2005/8/layout/pyramid1"/>
    <dgm:cxn modelId="{EB19C72B-3958-48C2-A30B-58E6EC8A6D5E}" type="presOf" srcId="{8B17F7C9-0DA9-4C46-BF2B-7FC485287755}" destId="{D242297D-7DA1-4C10-B0A9-5D8B309D9D29}" srcOrd="0" destOrd="0" presId="urn:microsoft.com/office/officeart/2005/8/layout/pyramid1"/>
    <dgm:cxn modelId="{40A836DC-F449-4496-A268-DE712AF0994B}" srcId="{F0DE5C22-07A3-4D46-9BA0-67CA99C42676}" destId="{E1510915-C8DB-4459-80A9-8888D58DED1D}" srcOrd="0" destOrd="0" parTransId="{0FA2FCC0-55CC-49C6-9A16-0F49CBFD7A13}" sibTransId="{F5CAB029-667C-4F1F-8C4E-83EA58713F43}"/>
    <dgm:cxn modelId="{C2D28C93-EA94-4A8A-A469-14653D748667}" type="presOf" srcId="{C2DDDA2C-0F71-4968-BF43-D5543200E132}" destId="{4A36F1C3-6B52-450A-9FEC-F32110EDB786}" srcOrd="0" destOrd="0" presId="urn:microsoft.com/office/officeart/2005/8/layout/pyramid1"/>
    <dgm:cxn modelId="{ED433A2E-0CA8-4416-B485-88CA45E47285}" type="presOf" srcId="{3148FFD0-7B6A-4940-AD41-2BA573009D89}" destId="{C598FDF3-C79B-4DCA-BEBF-698C1D9B97AA}" srcOrd="0" destOrd="1" presId="urn:microsoft.com/office/officeart/2005/8/layout/pyramid1"/>
    <dgm:cxn modelId="{E3D23EF2-604E-4BD2-868F-17D0A89CF8D9}" type="presOf" srcId="{3148FFD0-7B6A-4940-AD41-2BA573009D89}" destId="{54B9F0E4-0867-486B-A686-78C4B08DF266}" srcOrd="1" destOrd="1" presId="urn:microsoft.com/office/officeart/2005/8/layout/pyramid1"/>
    <dgm:cxn modelId="{B7D34B6A-1296-475F-81B1-1F05CC76FB14}" type="presOf" srcId="{6306F842-81AB-4061-8DAD-7101A129F91E}" destId="{F88B48D2-B89A-496C-9F14-7A784ECE37D3}" srcOrd="0" destOrd="0" presId="urn:microsoft.com/office/officeart/2005/8/layout/pyramid1"/>
    <dgm:cxn modelId="{0EE79A87-C2DD-4EC3-806B-2E6CFC028FED}" type="presOf" srcId="{FF33CB6C-0472-4C78-8838-4B14D462B2EF}" destId="{54B9F0E4-0867-486B-A686-78C4B08DF266}" srcOrd="1" destOrd="0" presId="urn:microsoft.com/office/officeart/2005/8/layout/pyramid1"/>
    <dgm:cxn modelId="{F876076F-5C57-4DE8-9FE5-1762BD52F0F2}" srcId="{6306F842-81AB-4061-8DAD-7101A129F91E}" destId="{C2DDDA2C-0F71-4968-BF43-D5543200E132}" srcOrd="0" destOrd="0" parTransId="{03D870E6-0E93-436D-A470-B26F47CB62D2}" sibTransId="{CF7035E3-2351-4F4B-A5CC-DD3EF087C817}"/>
    <dgm:cxn modelId="{E04777EC-C8D2-4528-ADE6-0007BF0AFE55}" type="presOf" srcId="{6306F842-81AB-4061-8DAD-7101A129F91E}" destId="{2DE9D3CD-6F90-415A-B1A5-8EA34F261437}" srcOrd="1" destOrd="0" presId="urn:microsoft.com/office/officeart/2005/8/layout/pyramid1"/>
    <dgm:cxn modelId="{9EE59066-CA64-4BFC-BFD9-D299A6AF5A4B}" type="presOf" srcId="{C2DDDA2C-0F71-4968-BF43-D5543200E132}" destId="{ABCB5155-AF8A-438E-9452-D3B84EA6B948}" srcOrd="1" destOrd="0" presId="urn:microsoft.com/office/officeart/2005/8/layout/pyramid1"/>
    <dgm:cxn modelId="{047E13AA-1C98-46E1-B116-01EDEE915349}" srcId="{E1510915-C8DB-4459-80A9-8888D58DED1D}" destId="{2BE23E11-4FDC-4D8A-ACD6-3B10BA580EB6}" srcOrd="0" destOrd="0" parTransId="{3AE14567-C94A-41F9-B14D-2D8EF1140611}" sibTransId="{76E01AB4-647E-453A-86F7-DB6A25F22CBD}"/>
    <dgm:cxn modelId="{81C2CF6F-BE52-4CCE-932B-623B0EFD3B6A}" type="presOf" srcId="{E1510915-C8DB-4459-80A9-8888D58DED1D}" destId="{92A11532-BD79-44E8-8CC4-EACDEE0B8D3B}" srcOrd="1" destOrd="0" presId="urn:microsoft.com/office/officeart/2005/8/layout/pyramid1"/>
    <dgm:cxn modelId="{44672BC7-E5CB-4EA2-A7AF-48CADCB8D77D}" type="presOf" srcId="{FF33CB6C-0472-4C78-8838-4B14D462B2EF}" destId="{C598FDF3-C79B-4DCA-BEBF-698C1D9B97AA}" srcOrd="0" destOrd="0" presId="urn:microsoft.com/office/officeart/2005/8/layout/pyramid1"/>
    <dgm:cxn modelId="{0D493661-B5CE-4F20-AC8C-BE1692BD7908}" srcId="{8B17F7C9-0DA9-4C46-BF2B-7FC485287755}" destId="{6306F842-81AB-4061-8DAD-7101A129F91E}" srcOrd="1" destOrd="0" parTransId="{98DF90D2-6A8B-4010-B621-C185A071F7F9}" sibTransId="{887FAF74-E4CE-49E1-A67B-E1DCF79B523D}"/>
    <dgm:cxn modelId="{F4663475-3A07-4B4A-ACCA-208B65B101AD}" type="presOf" srcId="{F0DE5C22-07A3-4D46-9BA0-67CA99C42676}" destId="{DE0AEECC-69DE-4B00-A2E3-EE0FC5A31307}" srcOrd="0" destOrd="0" presId="urn:microsoft.com/office/officeart/2005/8/layout/pyramid1"/>
    <dgm:cxn modelId="{847DE9FE-9CC7-4A6E-A438-E3FFF4713AA5}" type="presOf" srcId="{2BE23E11-4FDC-4D8A-ACD6-3B10BA580EB6}" destId="{92A11532-BD79-44E8-8CC4-EACDEE0B8D3B}" srcOrd="1" destOrd="1" presId="urn:microsoft.com/office/officeart/2005/8/layout/pyramid1"/>
    <dgm:cxn modelId="{FA4A70C1-FF5E-4036-AB7C-4A01D95BC533}" srcId="{8B17F7C9-0DA9-4C46-BF2B-7FC485287755}" destId="{F0DE5C22-07A3-4D46-9BA0-67CA99C42676}" srcOrd="0" destOrd="0" parTransId="{F7C78737-D17D-48AF-AC91-4D2143EAB6FE}" sibTransId="{E514B278-FA8C-4DE9-A6C8-577103E9C01C}"/>
    <dgm:cxn modelId="{193947DD-CE00-4FC4-A418-D4CBA720A303}" type="presOf" srcId="{F0DE5C22-07A3-4D46-9BA0-67CA99C42676}" destId="{30BFA276-8081-468E-A4D0-360DDB619DF7}" srcOrd="1" destOrd="0" presId="urn:microsoft.com/office/officeart/2005/8/layout/pyramid1"/>
    <dgm:cxn modelId="{005B8FB1-0C4C-4822-AA68-A4366BB8954D}" type="presOf" srcId="{2BE23E11-4FDC-4D8A-ACD6-3B10BA580EB6}" destId="{E3F04FDC-D216-4D77-B3E0-FE7ACB4B799C}" srcOrd="0" destOrd="1" presId="urn:microsoft.com/office/officeart/2005/8/layout/pyramid1"/>
    <dgm:cxn modelId="{59EFFF33-F163-4223-97FD-D2F571815D64}" srcId="{8B17F7C9-0DA9-4C46-BF2B-7FC485287755}" destId="{37B42871-75BC-45C8-A512-84719673DCB3}" srcOrd="2" destOrd="0" parTransId="{BB3C3F39-6A70-4D82-A174-CCDB05B06E8F}" sibTransId="{5803A52B-9EDA-4964-BB3F-71A0DBE487E5}"/>
    <dgm:cxn modelId="{626059D1-A97C-47F9-8614-B3FC9F000B64}" srcId="{FF33CB6C-0472-4C78-8838-4B14D462B2EF}" destId="{3148FFD0-7B6A-4940-AD41-2BA573009D89}" srcOrd="0" destOrd="0" parTransId="{17B2569C-2C35-46BD-99DD-37FAEC636C72}" sibTransId="{68F056FF-B24D-433A-957B-2D8CFE697F2A}"/>
    <dgm:cxn modelId="{9143CC0A-35E2-4126-BDAF-2F842B0E83C8}" srcId="{37B42871-75BC-45C8-A512-84719673DCB3}" destId="{FF33CB6C-0472-4C78-8838-4B14D462B2EF}" srcOrd="0" destOrd="0" parTransId="{E206B5F4-2782-4D60-A369-CC7E34046CDE}" sibTransId="{E2426B26-D995-4BD9-991C-EE07E02592AD}"/>
    <dgm:cxn modelId="{BC46E889-2B54-474F-9D49-61F27B015ED7}" type="presOf" srcId="{37B42871-75BC-45C8-A512-84719673DCB3}" destId="{E9900807-D672-4027-AF85-8EE02DBFE7F0}" srcOrd="0" destOrd="0" presId="urn:microsoft.com/office/officeart/2005/8/layout/pyramid1"/>
    <dgm:cxn modelId="{7FE39883-5CF4-4E0F-B5A6-CBAE25E868ED}" type="presParOf" srcId="{D242297D-7DA1-4C10-B0A9-5D8B309D9D29}" destId="{FAD4BD82-74C8-4768-9C38-6A38E5EFA695}" srcOrd="0" destOrd="0" presId="urn:microsoft.com/office/officeart/2005/8/layout/pyramid1"/>
    <dgm:cxn modelId="{39629140-520E-4AE7-8FA8-923DE99F3876}" type="presParOf" srcId="{FAD4BD82-74C8-4768-9C38-6A38E5EFA695}" destId="{E3F04FDC-D216-4D77-B3E0-FE7ACB4B799C}" srcOrd="0" destOrd="0" presId="urn:microsoft.com/office/officeart/2005/8/layout/pyramid1"/>
    <dgm:cxn modelId="{4C1169F0-EAB5-4FAD-95C5-56F69E796408}" type="presParOf" srcId="{FAD4BD82-74C8-4768-9C38-6A38E5EFA695}" destId="{92A11532-BD79-44E8-8CC4-EACDEE0B8D3B}" srcOrd="1" destOrd="0" presId="urn:microsoft.com/office/officeart/2005/8/layout/pyramid1"/>
    <dgm:cxn modelId="{85F4E85C-E9A0-4AEA-B631-042579A877A9}" type="presParOf" srcId="{FAD4BD82-74C8-4768-9C38-6A38E5EFA695}" destId="{DE0AEECC-69DE-4B00-A2E3-EE0FC5A31307}" srcOrd="2" destOrd="0" presId="urn:microsoft.com/office/officeart/2005/8/layout/pyramid1"/>
    <dgm:cxn modelId="{482EB8B9-95B5-4649-90F1-6CDEFA5A3A70}" type="presParOf" srcId="{FAD4BD82-74C8-4768-9C38-6A38E5EFA695}" destId="{30BFA276-8081-468E-A4D0-360DDB619DF7}" srcOrd="3" destOrd="0" presId="urn:microsoft.com/office/officeart/2005/8/layout/pyramid1"/>
    <dgm:cxn modelId="{BA3A4A96-CF0A-448E-9DB6-33B8E18BB28E}" type="presParOf" srcId="{D242297D-7DA1-4C10-B0A9-5D8B309D9D29}" destId="{51E08293-2279-412D-AE5F-39E638892D13}" srcOrd="1" destOrd="0" presId="urn:microsoft.com/office/officeart/2005/8/layout/pyramid1"/>
    <dgm:cxn modelId="{E017D254-EE1B-4257-8D43-90F78D1C5341}" type="presParOf" srcId="{51E08293-2279-412D-AE5F-39E638892D13}" destId="{4A36F1C3-6B52-450A-9FEC-F32110EDB786}" srcOrd="0" destOrd="0" presId="urn:microsoft.com/office/officeart/2005/8/layout/pyramid1"/>
    <dgm:cxn modelId="{89EC55D6-6242-4426-9BBE-F1139ED13BBF}" type="presParOf" srcId="{51E08293-2279-412D-AE5F-39E638892D13}" destId="{ABCB5155-AF8A-438E-9452-D3B84EA6B948}" srcOrd="1" destOrd="0" presId="urn:microsoft.com/office/officeart/2005/8/layout/pyramid1"/>
    <dgm:cxn modelId="{46ED2BC7-C721-4F5B-8382-F7BD98D846DE}" type="presParOf" srcId="{51E08293-2279-412D-AE5F-39E638892D13}" destId="{F88B48D2-B89A-496C-9F14-7A784ECE37D3}" srcOrd="2" destOrd="0" presId="urn:microsoft.com/office/officeart/2005/8/layout/pyramid1"/>
    <dgm:cxn modelId="{D125BFF1-0AFC-4C36-9437-1C2691D8AFEA}" type="presParOf" srcId="{51E08293-2279-412D-AE5F-39E638892D13}" destId="{2DE9D3CD-6F90-415A-B1A5-8EA34F261437}" srcOrd="3" destOrd="0" presId="urn:microsoft.com/office/officeart/2005/8/layout/pyramid1"/>
    <dgm:cxn modelId="{E20A6264-34CC-45FA-B006-BF7E3F6778C8}" type="presParOf" srcId="{D242297D-7DA1-4C10-B0A9-5D8B309D9D29}" destId="{778FB83B-3F49-481E-B3AD-E63702CF965E}" srcOrd="2" destOrd="0" presId="urn:microsoft.com/office/officeart/2005/8/layout/pyramid1"/>
    <dgm:cxn modelId="{793B1767-A32E-4E76-98BB-275CE1254A06}" type="presParOf" srcId="{778FB83B-3F49-481E-B3AD-E63702CF965E}" destId="{C598FDF3-C79B-4DCA-BEBF-698C1D9B97AA}" srcOrd="0" destOrd="0" presId="urn:microsoft.com/office/officeart/2005/8/layout/pyramid1"/>
    <dgm:cxn modelId="{96FCD5FF-8B39-4B47-AA12-59FE5159804D}" type="presParOf" srcId="{778FB83B-3F49-481E-B3AD-E63702CF965E}" destId="{54B9F0E4-0867-486B-A686-78C4B08DF266}" srcOrd="1" destOrd="0" presId="urn:microsoft.com/office/officeart/2005/8/layout/pyramid1"/>
    <dgm:cxn modelId="{DE430398-EAF8-4597-B3FA-2F16B995C9FC}" type="presParOf" srcId="{778FB83B-3F49-481E-B3AD-E63702CF965E}" destId="{E9900807-D672-4027-AF85-8EE02DBFE7F0}" srcOrd="2" destOrd="0" presId="urn:microsoft.com/office/officeart/2005/8/layout/pyramid1"/>
    <dgm:cxn modelId="{CA8A10AE-B5F0-4BBE-B66C-B86683162BD0}" type="presParOf" srcId="{778FB83B-3F49-481E-B3AD-E63702CF965E}" destId="{57599C84-4007-4331-8D3F-B6C7A388494B}"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EC0D92-E8E8-4345-8582-01B23D647BEF}" type="doc">
      <dgm:prSet loTypeId="urn:microsoft.com/office/officeart/2005/8/layout/hList3" loCatId="list" qsTypeId="urn:microsoft.com/office/officeart/2005/8/quickstyle/simple3" qsCatId="simple" csTypeId="urn:microsoft.com/office/officeart/2005/8/colors/accent2_2" csCatId="accent2" phldr="1"/>
      <dgm:spPr/>
      <dgm:t>
        <a:bodyPr/>
        <a:lstStyle/>
        <a:p>
          <a:endParaRPr lang="en-US"/>
        </a:p>
      </dgm:t>
    </dgm:pt>
    <dgm:pt modelId="{60C916A8-6F63-4EDC-85CA-BB3F54867161}">
      <dgm:prSet phldrT="[Text]"/>
      <dgm:spPr/>
      <dgm:t>
        <a:bodyPr/>
        <a:lstStyle/>
        <a:p>
          <a:r>
            <a:rPr lang="en-US" b="1" dirty="0" smtClean="0"/>
            <a:t>Costs</a:t>
          </a:r>
          <a:endParaRPr lang="en-US" b="1" dirty="0"/>
        </a:p>
      </dgm:t>
    </dgm:pt>
    <dgm:pt modelId="{B1C7C333-AF4E-41E8-B7ED-57CC2104D43F}" type="parTrans" cxnId="{5835B19A-37B7-4170-BA4F-BACEE18D9CB8}">
      <dgm:prSet/>
      <dgm:spPr/>
      <dgm:t>
        <a:bodyPr/>
        <a:lstStyle/>
        <a:p>
          <a:endParaRPr lang="en-US"/>
        </a:p>
      </dgm:t>
    </dgm:pt>
    <dgm:pt modelId="{87DE94CE-86CF-44D7-8C5A-5C770D2A5C3B}" type="sibTrans" cxnId="{5835B19A-37B7-4170-BA4F-BACEE18D9CB8}">
      <dgm:prSet/>
      <dgm:spPr/>
      <dgm:t>
        <a:bodyPr/>
        <a:lstStyle/>
        <a:p>
          <a:endParaRPr lang="en-US"/>
        </a:p>
      </dgm:t>
    </dgm:pt>
    <dgm:pt modelId="{9B83C6DB-0D58-40A9-A580-D107E7D08980}">
      <dgm:prSet phldrT="[Text]" custT="1"/>
      <dgm:spPr/>
      <dgm:t>
        <a:bodyPr/>
        <a:lstStyle/>
        <a:p>
          <a:r>
            <a:rPr lang="en-US" sz="2000" b="1" dirty="0" smtClean="0"/>
            <a:t>Sunk</a:t>
          </a:r>
        </a:p>
        <a:p>
          <a:r>
            <a:rPr lang="en-US" sz="1800" dirty="0" smtClean="0"/>
            <a:t>Already incurred and cannot be recovered.</a:t>
          </a:r>
          <a:endParaRPr lang="en-US" sz="1800" dirty="0"/>
        </a:p>
      </dgm:t>
    </dgm:pt>
    <dgm:pt modelId="{3FD26CFC-746B-4A86-BECB-824103CB464F}" type="parTrans" cxnId="{84955274-21B0-4DB6-A19A-09F83880860A}">
      <dgm:prSet/>
      <dgm:spPr/>
      <dgm:t>
        <a:bodyPr/>
        <a:lstStyle/>
        <a:p>
          <a:endParaRPr lang="en-US"/>
        </a:p>
      </dgm:t>
    </dgm:pt>
    <dgm:pt modelId="{7F191524-CE52-4AB5-A04D-5DB0865925E7}" type="sibTrans" cxnId="{84955274-21B0-4DB6-A19A-09F83880860A}">
      <dgm:prSet/>
      <dgm:spPr/>
      <dgm:t>
        <a:bodyPr/>
        <a:lstStyle/>
        <a:p>
          <a:endParaRPr lang="en-US"/>
        </a:p>
      </dgm:t>
    </dgm:pt>
    <dgm:pt modelId="{2FCEDB2F-9D55-461D-9527-DF8DDA59162C}">
      <dgm:prSet phldrT="[Text]" custT="1"/>
      <dgm:spPr/>
      <dgm:t>
        <a:bodyPr/>
        <a:lstStyle/>
        <a:p>
          <a:r>
            <a:rPr lang="en-US" sz="2000" b="1" dirty="0" smtClean="0">
              <a:solidFill>
                <a:schemeClr val="tx1"/>
              </a:solidFill>
            </a:rPr>
            <a:t>Potentially </a:t>
          </a:r>
          <a:r>
            <a:rPr lang="en-US" sz="2000" b="1" dirty="0" err="1" smtClean="0">
              <a:solidFill>
                <a:schemeClr val="tx1"/>
              </a:solidFill>
            </a:rPr>
            <a:t>Recapturable</a:t>
          </a:r>
          <a:endParaRPr lang="en-US" sz="2000" b="1" dirty="0" smtClean="0">
            <a:solidFill>
              <a:schemeClr val="tx1"/>
            </a:solidFill>
          </a:endParaRPr>
        </a:p>
        <a:p>
          <a:r>
            <a:rPr lang="en-US" sz="1800" b="0" dirty="0" smtClean="0">
              <a:solidFill>
                <a:schemeClr val="tx1"/>
              </a:solidFill>
            </a:rPr>
            <a:t>An incurred cost that has the potential of being reimbursed.</a:t>
          </a:r>
          <a:endParaRPr lang="en-US" sz="1800" b="0" dirty="0">
            <a:solidFill>
              <a:schemeClr val="tx1"/>
            </a:solidFill>
          </a:endParaRPr>
        </a:p>
      </dgm:t>
    </dgm:pt>
    <dgm:pt modelId="{9BD61DB4-FF59-4B42-8C68-6552150BECEE}" type="parTrans" cxnId="{088C41D1-A3D0-42A0-B94E-4B813F839923}">
      <dgm:prSet/>
      <dgm:spPr/>
      <dgm:t>
        <a:bodyPr/>
        <a:lstStyle/>
        <a:p>
          <a:endParaRPr lang="en-US"/>
        </a:p>
      </dgm:t>
    </dgm:pt>
    <dgm:pt modelId="{C2A61286-C819-4450-9C2C-89E4B2FDC673}" type="sibTrans" cxnId="{088C41D1-A3D0-42A0-B94E-4B813F839923}">
      <dgm:prSet/>
      <dgm:spPr/>
      <dgm:t>
        <a:bodyPr/>
        <a:lstStyle/>
        <a:p>
          <a:endParaRPr lang="en-US"/>
        </a:p>
      </dgm:t>
    </dgm:pt>
    <dgm:pt modelId="{F3FE93A4-404E-4687-A697-E67027E4DF81}">
      <dgm:prSet phldrT="[Text]" custT="1"/>
      <dgm:spPr/>
      <dgm:t>
        <a:bodyPr/>
        <a:lstStyle/>
        <a:p>
          <a:endParaRPr lang="en-US" sz="2000" b="1" dirty="0" smtClean="0"/>
        </a:p>
        <a:p>
          <a:r>
            <a:rPr lang="en-US" sz="2000" b="1" dirty="0" smtClean="0"/>
            <a:t>Prospective</a:t>
          </a:r>
        </a:p>
        <a:p>
          <a:r>
            <a:rPr lang="en-US" sz="1800" b="0" dirty="0" smtClean="0"/>
            <a:t>Potential future costs. </a:t>
          </a:r>
        </a:p>
        <a:p>
          <a:r>
            <a:rPr lang="en-US" sz="1800" b="0" dirty="0" smtClean="0"/>
            <a:t>(</a:t>
          </a:r>
          <a:r>
            <a:rPr lang="en-US" sz="1800" b="0" dirty="0" err="1" smtClean="0"/>
            <a:t>recapturable</a:t>
          </a:r>
          <a:r>
            <a:rPr lang="en-US" sz="1800" b="0" dirty="0" smtClean="0"/>
            <a:t>?)</a:t>
          </a:r>
        </a:p>
        <a:p>
          <a:endParaRPr lang="en-US" sz="1800" dirty="0"/>
        </a:p>
      </dgm:t>
    </dgm:pt>
    <dgm:pt modelId="{43FFA6F2-0EA0-4C98-8AA8-B0FB3C834501}" type="parTrans" cxnId="{ED9DC03B-C2F6-41A1-8D5B-C10C7166D73A}">
      <dgm:prSet/>
      <dgm:spPr/>
      <dgm:t>
        <a:bodyPr/>
        <a:lstStyle/>
        <a:p>
          <a:endParaRPr lang="en-US"/>
        </a:p>
      </dgm:t>
    </dgm:pt>
    <dgm:pt modelId="{5DD13E38-35C3-449B-9886-0E7F6780D123}" type="sibTrans" cxnId="{ED9DC03B-C2F6-41A1-8D5B-C10C7166D73A}">
      <dgm:prSet/>
      <dgm:spPr/>
      <dgm:t>
        <a:bodyPr/>
        <a:lstStyle/>
        <a:p>
          <a:endParaRPr lang="en-US"/>
        </a:p>
      </dgm:t>
    </dgm:pt>
    <dgm:pt modelId="{F7A6B78D-16E0-4109-A08A-D2E418FBA47B}" type="pres">
      <dgm:prSet presAssocID="{2AEC0D92-E8E8-4345-8582-01B23D647BEF}" presName="composite" presStyleCnt="0">
        <dgm:presLayoutVars>
          <dgm:chMax val="1"/>
          <dgm:dir/>
          <dgm:resizeHandles val="exact"/>
        </dgm:presLayoutVars>
      </dgm:prSet>
      <dgm:spPr/>
      <dgm:t>
        <a:bodyPr/>
        <a:lstStyle/>
        <a:p>
          <a:endParaRPr lang="en-US"/>
        </a:p>
      </dgm:t>
    </dgm:pt>
    <dgm:pt modelId="{EFF16708-5732-471B-A98F-1AC3B4A4E820}" type="pres">
      <dgm:prSet presAssocID="{60C916A8-6F63-4EDC-85CA-BB3F54867161}" presName="roof" presStyleLbl="dkBgShp" presStyleIdx="0" presStyleCnt="2" custLinFactNeighborX="1075" custLinFactNeighborY="-10101"/>
      <dgm:spPr/>
      <dgm:t>
        <a:bodyPr/>
        <a:lstStyle/>
        <a:p>
          <a:endParaRPr lang="en-US"/>
        </a:p>
      </dgm:t>
    </dgm:pt>
    <dgm:pt modelId="{842A43E9-B4CC-4B11-A8F6-686CFB8B06AF}" type="pres">
      <dgm:prSet presAssocID="{60C916A8-6F63-4EDC-85CA-BB3F54867161}" presName="pillars" presStyleCnt="0"/>
      <dgm:spPr/>
    </dgm:pt>
    <dgm:pt modelId="{1CF77144-593C-4EAA-B637-3E5AB8DB0A57}" type="pres">
      <dgm:prSet presAssocID="{60C916A8-6F63-4EDC-85CA-BB3F54867161}" presName="pillar1" presStyleLbl="node1" presStyleIdx="0" presStyleCnt="3">
        <dgm:presLayoutVars>
          <dgm:bulletEnabled val="1"/>
        </dgm:presLayoutVars>
      </dgm:prSet>
      <dgm:spPr/>
      <dgm:t>
        <a:bodyPr/>
        <a:lstStyle/>
        <a:p>
          <a:endParaRPr lang="en-US"/>
        </a:p>
      </dgm:t>
    </dgm:pt>
    <dgm:pt modelId="{553BA49F-6ED9-4560-8445-FEDCED89DF06}" type="pres">
      <dgm:prSet presAssocID="{2FCEDB2F-9D55-461D-9527-DF8DDA59162C}" presName="pillarX" presStyleLbl="node1" presStyleIdx="1" presStyleCnt="3">
        <dgm:presLayoutVars>
          <dgm:bulletEnabled val="1"/>
        </dgm:presLayoutVars>
      </dgm:prSet>
      <dgm:spPr/>
      <dgm:t>
        <a:bodyPr/>
        <a:lstStyle/>
        <a:p>
          <a:endParaRPr lang="en-US"/>
        </a:p>
      </dgm:t>
    </dgm:pt>
    <dgm:pt modelId="{721DD956-3105-42DE-A055-CEFF6D580110}" type="pres">
      <dgm:prSet presAssocID="{F3FE93A4-404E-4687-A697-E67027E4DF81}" presName="pillarX" presStyleLbl="node1" presStyleIdx="2" presStyleCnt="3">
        <dgm:presLayoutVars>
          <dgm:bulletEnabled val="1"/>
        </dgm:presLayoutVars>
      </dgm:prSet>
      <dgm:spPr/>
      <dgm:t>
        <a:bodyPr/>
        <a:lstStyle/>
        <a:p>
          <a:endParaRPr lang="en-US"/>
        </a:p>
      </dgm:t>
    </dgm:pt>
    <dgm:pt modelId="{197A9E8C-7EDA-4B08-BA46-2BD452229A14}" type="pres">
      <dgm:prSet presAssocID="{60C916A8-6F63-4EDC-85CA-BB3F54867161}" presName="base" presStyleLbl="dkBgShp" presStyleIdx="1" presStyleCnt="2"/>
      <dgm:spPr/>
    </dgm:pt>
  </dgm:ptLst>
  <dgm:cxnLst>
    <dgm:cxn modelId="{5835B19A-37B7-4170-BA4F-BACEE18D9CB8}" srcId="{2AEC0D92-E8E8-4345-8582-01B23D647BEF}" destId="{60C916A8-6F63-4EDC-85CA-BB3F54867161}" srcOrd="0" destOrd="0" parTransId="{B1C7C333-AF4E-41E8-B7ED-57CC2104D43F}" sibTransId="{87DE94CE-86CF-44D7-8C5A-5C770D2A5C3B}"/>
    <dgm:cxn modelId="{088C41D1-A3D0-42A0-B94E-4B813F839923}" srcId="{60C916A8-6F63-4EDC-85CA-BB3F54867161}" destId="{2FCEDB2F-9D55-461D-9527-DF8DDA59162C}" srcOrd="1" destOrd="0" parTransId="{9BD61DB4-FF59-4B42-8C68-6552150BECEE}" sibTransId="{C2A61286-C819-4450-9C2C-89E4B2FDC673}"/>
    <dgm:cxn modelId="{98021546-120D-44A0-8D91-8F9B57589052}" type="presOf" srcId="{9B83C6DB-0D58-40A9-A580-D107E7D08980}" destId="{1CF77144-593C-4EAA-B637-3E5AB8DB0A57}" srcOrd="0" destOrd="0" presId="urn:microsoft.com/office/officeart/2005/8/layout/hList3"/>
    <dgm:cxn modelId="{A7057FC4-666D-4E68-875E-D503686086DA}" type="presOf" srcId="{2FCEDB2F-9D55-461D-9527-DF8DDA59162C}" destId="{553BA49F-6ED9-4560-8445-FEDCED89DF06}" srcOrd="0" destOrd="0" presId="urn:microsoft.com/office/officeart/2005/8/layout/hList3"/>
    <dgm:cxn modelId="{84955274-21B0-4DB6-A19A-09F83880860A}" srcId="{60C916A8-6F63-4EDC-85CA-BB3F54867161}" destId="{9B83C6DB-0D58-40A9-A580-D107E7D08980}" srcOrd="0" destOrd="0" parTransId="{3FD26CFC-746B-4A86-BECB-824103CB464F}" sibTransId="{7F191524-CE52-4AB5-A04D-5DB0865925E7}"/>
    <dgm:cxn modelId="{47D8AE7F-4D6D-48B5-BA83-F781F248EA69}" type="presOf" srcId="{F3FE93A4-404E-4687-A697-E67027E4DF81}" destId="{721DD956-3105-42DE-A055-CEFF6D580110}" srcOrd="0" destOrd="0" presId="urn:microsoft.com/office/officeart/2005/8/layout/hList3"/>
    <dgm:cxn modelId="{BCC1D8A8-126B-4021-900D-45DD9FB9F320}" type="presOf" srcId="{60C916A8-6F63-4EDC-85CA-BB3F54867161}" destId="{EFF16708-5732-471B-A98F-1AC3B4A4E820}" srcOrd="0" destOrd="0" presId="urn:microsoft.com/office/officeart/2005/8/layout/hList3"/>
    <dgm:cxn modelId="{ED9DC03B-C2F6-41A1-8D5B-C10C7166D73A}" srcId="{60C916A8-6F63-4EDC-85CA-BB3F54867161}" destId="{F3FE93A4-404E-4687-A697-E67027E4DF81}" srcOrd="2" destOrd="0" parTransId="{43FFA6F2-0EA0-4C98-8AA8-B0FB3C834501}" sibTransId="{5DD13E38-35C3-449B-9886-0E7F6780D123}"/>
    <dgm:cxn modelId="{BED0C546-B3F7-442C-95BD-252F75FE2C59}" type="presOf" srcId="{2AEC0D92-E8E8-4345-8582-01B23D647BEF}" destId="{F7A6B78D-16E0-4109-A08A-D2E418FBA47B}" srcOrd="0" destOrd="0" presId="urn:microsoft.com/office/officeart/2005/8/layout/hList3"/>
    <dgm:cxn modelId="{4EBBDA1A-3761-4D4C-B116-2A758C4A0BF7}" type="presParOf" srcId="{F7A6B78D-16E0-4109-A08A-D2E418FBA47B}" destId="{EFF16708-5732-471B-A98F-1AC3B4A4E820}" srcOrd="0" destOrd="0" presId="urn:microsoft.com/office/officeart/2005/8/layout/hList3"/>
    <dgm:cxn modelId="{56ACD54E-C987-4E91-8921-9BCB6334B465}" type="presParOf" srcId="{F7A6B78D-16E0-4109-A08A-D2E418FBA47B}" destId="{842A43E9-B4CC-4B11-A8F6-686CFB8B06AF}" srcOrd="1" destOrd="0" presId="urn:microsoft.com/office/officeart/2005/8/layout/hList3"/>
    <dgm:cxn modelId="{316AD1EB-4FC4-456E-8526-60B10C475F4F}" type="presParOf" srcId="{842A43E9-B4CC-4B11-A8F6-686CFB8B06AF}" destId="{1CF77144-593C-4EAA-B637-3E5AB8DB0A57}" srcOrd="0" destOrd="0" presId="urn:microsoft.com/office/officeart/2005/8/layout/hList3"/>
    <dgm:cxn modelId="{2A744084-C1BA-46C9-A21D-2828122E5138}" type="presParOf" srcId="{842A43E9-B4CC-4B11-A8F6-686CFB8B06AF}" destId="{553BA49F-6ED9-4560-8445-FEDCED89DF06}" srcOrd="1" destOrd="0" presId="urn:microsoft.com/office/officeart/2005/8/layout/hList3"/>
    <dgm:cxn modelId="{D13B940B-5C31-430F-89AB-DF1ADEE37CC0}" type="presParOf" srcId="{842A43E9-B4CC-4B11-A8F6-686CFB8B06AF}" destId="{721DD956-3105-42DE-A055-CEFF6D580110}" srcOrd="2" destOrd="0" presId="urn:microsoft.com/office/officeart/2005/8/layout/hList3"/>
    <dgm:cxn modelId="{2D8589FA-86AE-4241-BF2C-DBEAE0D7A4A0}" type="presParOf" srcId="{F7A6B78D-16E0-4109-A08A-D2E418FBA47B}" destId="{197A9E8C-7EDA-4B08-BA46-2BD452229A1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85015-AF4B-4D91-B21C-BB2832D17CD6}" type="doc">
      <dgm:prSet loTypeId="urn:microsoft.com/office/officeart/2005/8/layout/arrow3" loCatId="relationship" qsTypeId="urn:microsoft.com/office/officeart/2005/8/quickstyle/simple1" qsCatId="simple" csTypeId="urn:microsoft.com/office/officeart/2005/8/colors/accent2_3" csCatId="accent2" phldr="1"/>
      <dgm:spPr/>
      <dgm:t>
        <a:bodyPr/>
        <a:lstStyle/>
        <a:p>
          <a:endParaRPr lang="en-US"/>
        </a:p>
      </dgm:t>
    </dgm:pt>
    <dgm:pt modelId="{9C81DF3E-0C83-4A0C-8A25-FD34160734C8}">
      <dgm:prSet phldrT="[Text]" custT="1"/>
      <dgm:spPr/>
      <dgm:t>
        <a:bodyPr/>
        <a:lstStyle/>
        <a:p>
          <a:endParaRPr lang="en-US" sz="900" dirty="0"/>
        </a:p>
      </dgm:t>
    </dgm:pt>
    <dgm:pt modelId="{4C15553E-42D8-474B-BA0C-8700EDDC4B5B}" type="parTrans" cxnId="{3BA75CD3-E3DE-4B97-906D-6D6975BBA9A8}">
      <dgm:prSet/>
      <dgm:spPr/>
      <dgm:t>
        <a:bodyPr/>
        <a:lstStyle/>
        <a:p>
          <a:endParaRPr lang="en-US"/>
        </a:p>
      </dgm:t>
    </dgm:pt>
    <dgm:pt modelId="{0D5C121D-7934-4243-8EEF-AC6927E3CEC6}" type="sibTrans" cxnId="{3BA75CD3-E3DE-4B97-906D-6D6975BBA9A8}">
      <dgm:prSet/>
      <dgm:spPr/>
      <dgm:t>
        <a:bodyPr/>
        <a:lstStyle/>
        <a:p>
          <a:endParaRPr lang="en-US"/>
        </a:p>
      </dgm:t>
    </dgm:pt>
    <dgm:pt modelId="{0F9CD039-F296-4189-9A5A-2D49DECD9FEA}">
      <dgm:prSet phldrT="[Text]" custT="1"/>
      <dgm:spPr/>
      <dgm:t>
        <a:bodyPr/>
        <a:lstStyle/>
        <a:p>
          <a:r>
            <a:rPr lang="en-US" sz="1400" b="1" dirty="0" smtClean="0"/>
            <a:t>Refund</a:t>
          </a:r>
        </a:p>
        <a:p>
          <a:r>
            <a:rPr lang="en-US" sz="1400" dirty="0" smtClean="0"/>
            <a:t>+</a:t>
          </a:r>
        </a:p>
        <a:p>
          <a:r>
            <a:rPr lang="en-US" sz="1400" b="1" dirty="0" smtClean="0"/>
            <a:t>Interest</a:t>
          </a:r>
          <a:endParaRPr lang="en-US" sz="1400" b="1" dirty="0"/>
        </a:p>
      </dgm:t>
    </dgm:pt>
    <dgm:pt modelId="{A1DD1286-BFBB-4663-B569-F438468C91B4}" type="parTrans" cxnId="{B53D4B84-D6D8-40AE-9AE8-A9966FF4BC68}">
      <dgm:prSet/>
      <dgm:spPr/>
      <dgm:t>
        <a:bodyPr/>
        <a:lstStyle/>
        <a:p>
          <a:endParaRPr lang="en-US"/>
        </a:p>
      </dgm:t>
    </dgm:pt>
    <dgm:pt modelId="{1F29C6AF-3234-4ED4-AC88-8B6EDE359FE9}" type="sibTrans" cxnId="{B53D4B84-D6D8-40AE-9AE8-A9966FF4BC68}">
      <dgm:prSet/>
      <dgm:spPr/>
      <dgm:t>
        <a:bodyPr/>
        <a:lstStyle/>
        <a:p>
          <a:endParaRPr lang="en-US"/>
        </a:p>
      </dgm:t>
    </dgm:pt>
    <dgm:pt modelId="{BBBFE826-F718-4124-A92F-A0BA510EADA4}" type="pres">
      <dgm:prSet presAssocID="{C1685015-AF4B-4D91-B21C-BB2832D17CD6}" presName="compositeShape" presStyleCnt="0">
        <dgm:presLayoutVars>
          <dgm:chMax val="2"/>
          <dgm:dir/>
          <dgm:resizeHandles val="exact"/>
        </dgm:presLayoutVars>
      </dgm:prSet>
      <dgm:spPr/>
      <dgm:t>
        <a:bodyPr/>
        <a:lstStyle/>
        <a:p>
          <a:endParaRPr lang="en-US"/>
        </a:p>
      </dgm:t>
    </dgm:pt>
    <dgm:pt modelId="{45AB7697-76CA-430A-A093-D2CE934DFA81}" type="pres">
      <dgm:prSet presAssocID="{C1685015-AF4B-4D91-B21C-BB2832D17CD6}" presName="divider" presStyleLbl="fgShp" presStyleIdx="0" presStyleCnt="1"/>
      <dgm:spPr/>
    </dgm:pt>
    <dgm:pt modelId="{3D9B3898-BFC3-441E-BA59-1BA0CE54456B}" type="pres">
      <dgm:prSet presAssocID="{9C81DF3E-0C83-4A0C-8A25-FD34160734C8}" presName="downArrow" presStyleLbl="node1" presStyleIdx="0" presStyleCnt="2"/>
      <dgm:spPr/>
    </dgm:pt>
    <dgm:pt modelId="{7691BD39-59DC-43A4-8926-947663F829B6}" type="pres">
      <dgm:prSet presAssocID="{9C81DF3E-0C83-4A0C-8A25-FD34160734C8}" presName="downArrowText" presStyleLbl="revTx" presStyleIdx="0" presStyleCnt="2" custScaleX="187740">
        <dgm:presLayoutVars>
          <dgm:bulletEnabled val="1"/>
        </dgm:presLayoutVars>
      </dgm:prSet>
      <dgm:spPr/>
      <dgm:t>
        <a:bodyPr/>
        <a:lstStyle/>
        <a:p>
          <a:endParaRPr lang="en-US"/>
        </a:p>
      </dgm:t>
    </dgm:pt>
    <dgm:pt modelId="{1BAF5F37-8A35-4817-A005-BEFB9D7775E1}" type="pres">
      <dgm:prSet presAssocID="{0F9CD039-F296-4189-9A5A-2D49DECD9FEA}" presName="upArrow" presStyleLbl="node1" presStyleIdx="1" presStyleCnt="2"/>
      <dgm:spPr/>
    </dgm:pt>
    <dgm:pt modelId="{26E62262-7862-4956-B7F8-B5EAB7D0B8ED}" type="pres">
      <dgm:prSet presAssocID="{0F9CD039-F296-4189-9A5A-2D49DECD9FEA}" presName="upArrowText" presStyleLbl="revTx" presStyleIdx="1" presStyleCnt="2" custLinFactNeighborX="42428" custLinFactNeighborY="-4167">
        <dgm:presLayoutVars>
          <dgm:bulletEnabled val="1"/>
        </dgm:presLayoutVars>
      </dgm:prSet>
      <dgm:spPr/>
      <dgm:t>
        <a:bodyPr/>
        <a:lstStyle/>
        <a:p>
          <a:endParaRPr lang="en-US"/>
        </a:p>
      </dgm:t>
    </dgm:pt>
  </dgm:ptLst>
  <dgm:cxnLst>
    <dgm:cxn modelId="{B53D4B84-D6D8-40AE-9AE8-A9966FF4BC68}" srcId="{C1685015-AF4B-4D91-B21C-BB2832D17CD6}" destId="{0F9CD039-F296-4189-9A5A-2D49DECD9FEA}" srcOrd="1" destOrd="0" parTransId="{A1DD1286-BFBB-4663-B569-F438468C91B4}" sibTransId="{1F29C6AF-3234-4ED4-AC88-8B6EDE359FE9}"/>
    <dgm:cxn modelId="{F6A0A450-110C-48E3-B1BD-490320303691}" type="presOf" srcId="{0F9CD039-F296-4189-9A5A-2D49DECD9FEA}" destId="{26E62262-7862-4956-B7F8-B5EAB7D0B8ED}" srcOrd="0" destOrd="0" presId="urn:microsoft.com/office/officeart/2005/8/layout/arrow3"/>
    <dgm:cxn modelId="{3BA75CD3-E3DE-4B97-906D-6D6975BBA9A8}" srcId="{C1685015-AF4B-4D91-B21C-BB2832D17CD6}" destId="{9C81DF3E-0C83-4A0C-8A25-FD34160734C8}" srcOrd="0" destOrd="0" parTransId="{4C15553E-42D8-474B-BA0C-8700EDDC4B5B}" sibTransId="{0D5C121D-7934-4243-8EEF-AC6927E3CEC6}"/>
    <dgm:cxn modelId="{8925E86B-6800-4C0C-A565-78BAE881B784}" type="presOf" srcId="{C1685015-AF4B-4D91-B21C-BB2832D17CD6}" destId="{BBBFE826-F718-4124-A92F-A0BA510EADA4}" srcOrd="0" destOrd="0" presId="urn:microsoft.com/office/officeart/2005/8/layout/arrow3"/>
    <dgm:cxn modelId="{04CA75B4-DEC3-48C2-8165-0C76CC288672}" type="presOf" srcId="{9C81DF3E-0C83-4A0C-8A25-FD34160734C8}" destId="{7691BD39-59DC-43A4-8926-947663F829B6}" srcOrd="0" destOrd="0" presId="urn:microsoft.com/office/officeart/2005/8/layout/arrow3"/>
    <dgm:cxn modelId="{46664C4A-8C97-48BC-9ECB-C051831819B4}" type="presParOf" srcId="{BBBFE826-F718-4124-A92F-A0BA510EADA4}" destId="{45AB7697-76CA-430A-A093-D2CE934DFA81}" srcOrd="0" destOrd="0" presId="urn:microsoft.com/office/officeart/2005/8/layout/arrow3"/>
    <dgm:cxn modelId="{76BE3026-7B8F-458B-8A4F-7ED6F8D3F64B}" type="presParOf" srcId="{BBBFE826-F718-4124-A92F-A0BA510EADA4}" destId="{3D9B3898-BFC3-441E-BA59-1BA0CE54456B}" srcOrd="1" destOrd="0" presId="urn:microsoft.com/office/officeart/2005/8/layout/arrow3"/>
    <dgm:cxn modelId="{EF6BA4DC-B65C-4B41-B66D-9FDAB6889E91}" type="presParOf" srcId="{BBBFE826-F718-4124-A92F-A0BA510EADA4}" destId="{7691BD39-59DC-43A4-8926-947663F829B6}" srcOrd="2" destOrd="0" presId="urn:microsoft.com/office/officeart/2005/8/layout/arrow3"/>
    <dgm:cxn modelId="{0CA7D536-2422-40D2-BC6C-291FCB60B9A3}" type="presParOf" srcId="{BBBFE826-F718-4124-A92F-A0BA510EADA4}" destId="{1BAF5F37-8A35-4817-A005-BEFB9D7775E1}" srcOrd="3" destOrd="0" presId="urn:microsoft.com/office/officeart/2005/8/layout/arrow3"/>
    <dgm:cxn modelId="{8E443AF2-6EB7-4CD2-977D-736046C086DD}" type="presParOf" srcId="{BBBFE826-F718-4124-A92F-A0BA510EADA4}" destId="{26E62262-7862-4956-B7F8-B5EAB7D0B8E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5E32-E83B-4839-8732-04F5DB69C119}">
      <dsp:nvSpPr>
        <dsp:cNvPr id="0" name=""/>
        <dsp:cNvSpPr/>
      </dsp:nvSpPr>
      <dsp:spPr>
        <a:xfrm>
          <a:off x="3266" y="144948"/>
          <a:ext cx="1963861" cy="4632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b="1" kern="1200" dirty="0" smtClean="0"/>
            <a:t>Attorney</a:t>
          </a:r>
          <a:endParaRPr lang="en-US" sz="1100" b="1" kern="1200" dirty="0"/>
        </a:p>
      </dsp:txBody>
      <dsp:txXfrm>
        <a:off x="3266" y="144948"/>
        <a:ext cx="1963861" cy="463282"/>
      </dsp:txXfrm>
    </dsp:sp>
    <dsp:sp modelId="{9FF5F602-EE6B-4AF1-9B03-F4992522C01E}">
      <dsp:nvSpPr>
        <dsp:cNvPr id="0" name=""/>
        <dsp:cNvSpPr/>
      </dsp:nvSpPr>
      <dsp:spPr>
        <a:xfrm>
          <a:off x="3266" y="608231"/>
          <a:ext cx="1963861" cy="229481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Meetings/Consultations</a:t>
          </a:r>
          <a:endParaRPr lang="en-US" sz="1100" kern="1200" dirty="0"/>
        </a:p>
        <a:p>
          <a:pPr marL="57150" lvl="1" indent="-57150" algn="l" defTabSz="488950">
            <a:lnSpc>
              <a:spcPct val="90000"/>
            </a:lnSpc>
            <a:spcBef>
              <a:spcPct val="0"/>
            </a:spcBef>
            <a:spcAft>
              <a:spcPct val="15000"/>
            </a:spcAft>
            <a:buChar char="••"/>
          </a:pPr>
          <a:r>
            <a:rPr lang="en-US" sz="1100" kern="1200" dirty="0" smtClean="0"/>
            <a:t>Discovery Requests and Responses</a:t>
          </a:r>
          <a:endParaRPr lang="en-US" sz="1100" kern="1200" dirty="0"/>
        </a:p>
        <a:p>
          <a:pPr marL="57150" lvl="1" indent="-57150" algn="l" defTabSz="488950">
            <a:lnSpc>
              <a:spcPct val="90000"/>
            </a:lnSpc>
            <a:spcBef>
              <a:spcPct val="0"/>
            </a:spcBef>
            <a:spcAft>
              <a:spcPct val="15000"/>
            </a:spcAft>
            <a:buChar char="••"/>
          </a:pPr>
          <a:r>
            <a:rPr lang="en-US" sz="1100" kern="1200" dirty="0" smtClean="0"/>
            <a:t>Pre-trial conferences</a:t>
          </a:r>
          <a:endParaRPr lang="en-US" sz="1100" kern="1200" dirty="0"/>
        </a:p>
        <a:p>
          <a:pPr marL="57150" lvl="1" indent="-57150" algn="l" defTabSz="488950">
            <a:lnSpc>
              <a:spcPct val="90000"/>
            </a:lnSpc>
            <a:spcBef>
              <a:spcPct val="0"/>
            </a:spcBef>
            <a:spcAft>
              <a:spcPct val="15000"/>
            </a:spcAft>
            <a:buChar char="••"/>
          </a:pPr>
          <a:r>
            <a:rPr lang="en-US" sz="1100" kern="1200" dirty="0" smtClean="0"/>
            <a:t>Pre-trial briefs</a:t>
          </a:r>
          <a:endParaRPr lang="en-US" sz="1100" kern="1200" dirty="0"/>
        </a:p>
        <a:p>
          <a:pPr marL="57150" lvl="1" indent="-57150" algn="l" defTabSz="488950">
            <a:lnSpc>
              <a:spcPct val="90000"/>
            </a:lnSpc>
            <a:spcBef>
              <a:spcPct val="0"/>
            </a:spcBef>
            <a:spcAft>
              <a:spcPct val="15000"/>
            </a:spcAft>
            <a:buChar char="••"/>
          </a:pPr>
          <a:r>
            <a:rPr lang="en-US" sz="1100" b="1" kern="1200" dirty="0" smtClean="0"/>
            <a:t>Trial preparation</a:t>
          </a:r>
          <a:endParaRPr lang="en-US" sz="1100" b="1" kern="1200" dirty="0"/>
        </a:p>
        <a:p>
          <a:pPr marL="57150" lvl="1" indent="-57150" algn="l" defTabSz="488950">
            <a:lnSpc>
              <a:spcPct val="90000"/>
            </a:lnSpc>
            <a:spcBef>
              <a:spcPct val="0"/>
            </a:spcBef>
            <a:spcAft>
              <a:spcPct val="15000"/>
            </a:spcAft>
            <a:buChar char="••"/>
          </a:pPr>
          <a:r>
            <a:rPr lang="en-US" sz="1100" b="1" kern="1200" dirty="0" smtClean="0"/>
            <a:t>Trial</a:t>
          </a:r>
          <a:endParaRPr lang="en-US" sz="1100" b="1" kern="1200" dirty="0"/>
        </a:p>
        <a:p>
          <a:pPr marL="57150" lvl="1" indent="-57150" algn="l" defTabSz="488950">
            <a:lnSpc>
              <a:spcPct val="90000"/>
            </a:lnSpc>
            <a:spcBef>
              <a:spcPct val="0"/>
            </a:spcBef>
            <a:spcAft>
              <a:spcPct val="15000"/>
            </a:spcAft>
            <a:buChar char="••"/>
          </a:pPr>
          <a:r>
            <a:rPr lang="en-US" sz="1100" kern="1200" dirty="0" smtClean="0"/>
            <a:t>Post-trial Briefs</a:t>
          </a:r>
          <a:endParaRPr lang="en-US" sz="1100" kern="1200" dirty="0"/>
        </a:p>
        <a:p>
          <a:pPr marL="57150" lvl="1" indent="-57150" algn="l" defTabSz="488950">
            <a:lnSpc>
              <a:spcPct val="90000"/>
            </a:lnSpc>
            <a:spcBef>
              <a:spcPct val="0"/>
            </a:spcBef>
            <a:spcAft>
              <a:spcPct val="15000"/>
            </a:spcAft>
            <a:buChar char="••"/>
          </a:pPr>
          <a:r>
            <a:rPr lang="en-US" sz="1100" kern="1200" dirty="0" smtClean="0"/>
            <a:t>Oral arguments</a:t>
          </a:r>
          <a:endParaRPr lang="en-US" sz="1100" kern="1200" dirty="0"/>
        </a:p>
        <a:p>
          <a:pPr marL="57150" lvl="1" indent="-57150" algn="l" defTabSz="488950">
            <a:lnSpc>
              <a:spcPct val="90000"/>
            </a:lnSpc>
            <a:spcBef>
              <a:spcPct val="0"/>
            </a:spcBef>
            <a:spcAft>
              <a:spcPct val="15000"/>
            </a:spcAft>
            <a:buChar char="••"/>
          </a:pPr>
          <a:r>
            <a:rPr lang="en-US" sz="1100" kern="1200" dirty="0" smtClean="0"/>
            <a:t>Request for amended findings</a:t>
          </a:r>
          <a:endParaRPr lang="en-US" sz="1100" kern="1200" dirty="0"/>
        </a:p>
        <a:p>
          <a:pPr marL="57150" lvl="1" indent="-57150" algn="l" defTabSz="488950">
            <a:lnSpc>
              <a:spcPct val="90000"/>
            </a:lnSpc>
            <a:spcBef>
              <a:spcPct val="0"/>
            </a:spcBef>
            <a:spcAft>
              <a:spcPct val="15000"/>
            </a:spcAft>
            <a:buChar char="••"/>
          </a:pPr>
          <a:r>
            <a:rPr lang="en-US" sz="1100" kern="1200" dirty="0" smtClean="0"/>
            <a:t>Supreme court appeals</a:t>
          </a:r>
          <a:endParaRPr lang="en-US" sz="1100" kern="1200" dirty="0"/>
        </a:p>
        <a:p>
          <a:pPr marL="57150" lvl="1" indent="-57150" algn="l" defTabSz="488950">
            <a:lnSpc>
              <a:spcPct val="90000"/>
            </a:lnSpc>
            <a:spcBef>
              <a:spcPct val="0"/>
            </a:spcBef>
            <a:spcAft>
              <a:spcPct val="15000"/>
            </a:spcAft>
            <a:buChar char="••"/>
          </a:pPr>
          <a:r>
            <a:rPr lang="en-US" sz="1100" kern="1200" dirty="0" smtClean="0"/>
            <a:t>Etc.</a:t>
          </a:r>
          <a:endParaRPr lang="en-US" sz="1100" kern="1200" dirty="0"/>
        </a:p>
      </dsp:txBody>
      <dsp:txXfrm>
        <a:off x="3266" y="608231"/>
        <a:ext cx="1963861" cy="2294819"/>
      </dsp:txXfrm>
    </dsp:sp>
    <dsp:sp modelId="{1A52A4AA-F42D-4E64-A8C6-9FF07C35DFCE}">
      <dsp:nvSpPr>
        <dsp:cNvPr id="0" name=""/>
        <dsp:cNvSpPr/>
      </dsp:nvSpPr>
      <dsp:spPr>
        <a:xfrm>
          <a:off x="2242068" y="144948"/>
          <a:ext cx="1963861" cy="4632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b="1" kern="1200" dirty="0" smtClean="0"/>
            <a:t>Assessor / Appraiser</a:t>
          </a:r>
          <a:endParaRPr lang="en-US" sz="1100" b="1" kern="1200" dirty="0"/>
        </a:p>
      </dsp:txBody>
      <dsp:txXfrm>
        <a:off x="2242068" y="144948"/>
        <a:ext cx="1963861" cy="463282"/>
      </dsp:txXfrm>
    </dsp:sp>
    <dsp:sp modelId="{2B7F5A99-1E17-4191-B02F-E1239C0199CF}">
      <dsp:nvSpPr>
        <dsp:cNvPr id="0" name=""/>
        <dsp:cNvSpPr/>
      </dsp:nvSpPr>
      <dsp:spPr>
        <a:xfrm>
          <a:off x="2242068" y="608231"/>
          <a:ext cx="1963861" cy="229481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t>Meetings/Consultations</a:t>
          </a:r>
          <a:endParaRPr lang="en-US" sz="1100" b="0" kern="1200" dirty="0"/>
        </a:p>
        <a:p>
          <a:pPr marL="57150" lvl="1" indent="-57150" algn="l" defTabSz="488950">
            <a:lnSpc>
              <a:spcPct val="90000"/>
            </a:lnSpc>
            <a:spcBef>
              <a:spcPct val="0"/>
            </a:spcBef>
            <a:spcAft>
              <a:spcPct val="15000"/>
            </a:spcAft>
            <a:buChar char="••"/>
          </a:pPr>
          <a:r>
            <a:rPr lang="en-US" sz="1100" kern="1200" dirty="0" smtClean="0"/>
            <a:t>Discovery Requests and Responses</a:t>
          </a:r>
          <a:endParaRPr lang="en-US" sz="1100" b="0" kern="1200" dirty="0"/>
        </a:p>
        <a:p>
          <a:pPr marL="57150" lvl="1" indent="-57150" algn="l" defTabSz="488950">
            <a:lnSpc>
              <a:spcPct val="90000"/>
            </a:lnSpc>
            <a:spcBef>
              <a:spcPct val="0"/>
            </a:spcBef>
            <a:spcAft>
              <a:spcPct val="15000"/>
            </a:spcAft>
            <a:buChar char="••"/>
          </a:pPr>
          <a:r>
            <a:rPr lang="en-US" sz="1100" b="1" kern="1200" dirty="0" smtClean="0"/>
            <a:t>Appraisal</a:t>
          </a:r>
          <a:endParaRPr lang="en-US" sz="1100" b="1" kern="1200" dirty="0"/>
        </a:p>
        <a:p>
          <a:pPr marL="57150" lvl="1" indent="-57150" algn="l" defTabSz="488950">
            <a:lnSpc>
              <a:spcPct val="90000"/>
            </a:lnSpc>
            <a:spcBef>
              <a:spcPct val="0"/>
            </a:spcBef>
            <a:spcAft>
              <a:spcPct val="15000"/>
            </a:spcAft>
            <a:buChar char="••"/>
          </a:pPr>
          <a:r>
            <a:rPr lang="en-US" sz="1100" kern="1200" dirty="0" smtClean="0"/>
            <a:t>Pre-trial briefs</a:t>
          </a:r>
          <a:endParaRPr lang="en-US" sz="1100" b="0" kern="1200" dirty="0"/>
        </a:p>
        <a:p>
          <a:pPr marL="57150" lvl="1" indent="-57150" algn="l" defTabSz="488950">
            <a:lnSpc>
              <a:spcPct val="90000"/>
            </a:lnSpc>
            <a:spcBef>
              <a:spcPct val="0"/>
            </a:spcBef>
            <a:spcAft>
              <a:spcPct val="15000"/>
            </a:spcAft>
            <a:buChar char="••"/>
          </a:pPr>
          <a:r>
            <a:rPr lang="en-US" sz="1100" kern="1200" dirty="0" smtClean="0"/>
            <a:t>Trial preparation</a:t>
          </a:r>
          <a:endParaRPr lang="en-US" sz="1100" kern="1200" dirty="0"/>
        </a:p>
        <a:p>
          <a:pPr marL="57150" lvl="1" indent="-57150" algn="l" defTabSz="488950">
            <a:lnSpc>
              <a:spcPct val="90000"/>
            </a:lnSpc>
            <a:spcBef>
              <a:spcPct val="0"/>
            </a:spcBef>
            <a:spcAft>
              <a:spcPct val="15000"/>
            </a:spcAft>
            <a:buChar char="••"/>
          </a:pPr>
          <a:r>
            <a:rPr lang="en-US" sz="1100" kern="1200" dirty="0" smtClean="0"/>
            <a:t>Trial</a:t>
          </a:r>
          <a:endParaRPr lang="en-US" sz="1100" kern="1200" dirty="0"/>
        </a:p>
        <a:p>
          <a:pPr marL="57150" lvl="1" indent="-57150" algn="l" defTabSz="488950">
            <a:lnSpc>
              <a:spcPct val="90000"/>
            </a:lnSpc>
            <a:spcBef>
              <a:spcPct val="0"/>
            </a:spcBef>
            <a:spcAft>
              <a:spcPct val="15000"/>
            </a:spcAft>
            <a:buChar char="••"/>
          </a:pPr>
          <a:r>
            <a:rPr lang="en-US" sz="1100" kern="1200" dirty="0" smtClean="0"/>
            <a:t>Post-trial Briefs</a:t>
          </a:r>
          <a:endParaRPr lang="en-US" sz="1100" kern="1200" dirty="0"/>
        </a:p>
        <a:p>
          <a:pPr marL="57150" lvl="1" indent="-57150" algn="l" defTabSz="488950">
            <a:lnSpc>
              <a:spcPct val="90000"/>
            </a:lnSpc>
            <a:spcBef>
              <a:spcPct val="0"/>
            </a:spcBef>
            <a:spcAft>
              <a:spcPct val="15000"/>
            </a:spcAft>
            <a:buChar char="••"/>
          </a:pPr>
          <a:r>
            <a:rPr lang="en-US" sz="1100" kern="1200" smtClean="0"/>
            <a:t>Oral arguments</a:t>
          </a:r>
          <a:endParaRPr lang="en-US" sz="1100" kern="1200" dirty="0"/>
        </a:p>
        <a:p>
          <a:pPr marL="57150" lvl="1" indent="-57150" algn="l" defTabSz="488950">
            <a:lnSpc>
              <a:spcPct val="90000"/>
            </a:lnSpc>
            <a:spcBef>
              <a:spcPct val="0"/>
            </a:spcBef>
            <a:spcAft>
              <a:spcPct val="15000"/>
            </a:spcAft>
            <a:buChar char="••"/>
          </a:pPr>
          <a:r>
            <a:rPr lang="en-US" sz="1100" kern="1200" smtClean="0"/>
            <a:t>Request for amended findings</a:t>
          </a:r>
          <a:endParaRPr lang="en-US" sz="1100" kern="1200" dirty="0"/>
        </a:p>
        <a:p>
          <a:pPr marL="57150" lvl="1" indent="-57150" algn="l" defTabSz="488950">
            <a:lnSpc>
              <a:spcPct val="90000"/>
            </a:lnSpc>
            <a:spcBef>
              <a:spcPct val="0"/>
            </a:spcBef>
            <a:spcAft>
              <a:spcPct val="15000"/>
            </a:spcAft>
            <a:buChar char="••"/>
          </a:pPr>
          <a:r>
            <a:rPr lang="en-US" sz="1100" kern="1200" smtClean="0"/>
            <a:t>Supreme court appeals</a:t>
          </a:r>
          <a:endParaRPr lang="en-US" sz="1100" kern="1200" dirty="0"/>
        </a:p>
        <a:p>
          <a:pPr marL="57150" lvl="1" indent="-57150" algn="l" defTabSz="488950">
            <a:lnSpc>
              <a:spcPct val="90000"/>
            </a:lnSpc>
            <a:spcBef>
              <a:spcPct val="0"/>
            </a:spcBef>
            <a:spcAft>
              <a:spcPct val="15000"/>
            </a:spcAft>
            <a:buChar char="••"/>
          </a:pPr>
          <a:r>
            <a:rPr lang="en-US" sz="1100" kern="1200" dirty="0" smtClean="0"/>
            <a:t>Etc.</a:t>
          </a:r>
          <a:endParaRPr lang="en-US" sz="1100" kern="1200" dirty="0"/>
        </a:p>
      </dsp:txBody>
      <dsp:txXfrm>
        <a:off x="2242068" y="608231"/>
        <a:ext cx="1963861" cy="2294819"/>
      </dsp:txXfrm>
    </dsp:sp>
    <dsp:sp modelId="{29983911-93CE-484B-B073-B60B2FBA256B}">
      <dsp:nvSpPr>
        <dsp:cNvPr id="0" name=""/>
        <dsp:cNvSpPr/>
      </dsp:nvSpPr>
      <dsp:spPr>
        <a:xfrm>
          <a:off x="4480870" y="144948"/>
          <a:ext cx="1963861" cy="4632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b="1" kern="1200" dirty="0" smtClean="0"/>
            <a:t>Other Experts </a:t>
          </a:r>
        </a:p>
        <a:p>
          <a:pPr lvl="0" algn="ctr" defTabSz="488950">
            <a:lnSpc>
              <a:spcPct val="90000"/>
            </a:lnSpc>
            <a:spcBef>
              <a:spcPct val="0"/>
            </a:spcBef>
            <a:spcAft>
              <a:spcPct val="35000"/>
            </a:spcAft>
          </a:pPr>
          <a:r>
            <a:rPr lang="en-US" sz="1100" b="1" kern="1200" dirty="0" smtClean="0"/>
            <a:t>(ex. city planner)</a:t>
          </a:r>
          <a:endParaRPr lang="en-US" sz="1100" b="1" kern="1200" dirty="0"/>
        </a:p>
      </dsp:txBody>
      <dsp:txXfrm>
        <a:off x="4480870" y="144948"/>
        <a:ext cx="1963861" cy="463282"/>
      </dsp:txXfrm>
    </dsp:sp>
    <dsp:sp modelId="{1710354E-A2FD-4ED3-9B81-330E4B24BC7A}">
      <dsp:nvSpPr>
        <dsp:cNvPr id="0" name=""/>
        <dsp:cNvSpPr/>
      </dsp:nvSpPr>
      <dsp:spPr>
        <a:xfrm>
          <a:off x="4480870" y="608231"/>
          <a:ext cx="1963861" cy="229481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dsp:txBody>
      <dsp:txXfrm>
        <a:off x="4480870" y="608231"/>
        <a:ext cx="1963861" cy="2294819"/>
      </dsp:txXfrm>
    </dsp:sp>
    <dsp:sp modelId="{7B623758-7696-4CE3-8498-16A6CF210E7C}">
      <dsp:nvSpPr>
        <dsp:cNvPr id="0" name=""/>
        <dsp:cNvSpPr/>
      </dsp:nvSpPr>
      <dsp:spPr>
        <a:xfrm>
          <a:off x="6719672" y="144948"/>
          <a:ext cx="1963861" cy="4632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6719672" y="144948"/>
        <a:ext cx="1963861" cy="463282"/>
      </dsp:txXfrm>
    </dsp:sp>
    <dsp:sp modelId="{E43C69F5-346C-46E2-9712-BA10E0E4D319}">
      <dsp:nvSpPr>
        <dsp:cNvPr id="0" name=""/>
        <dsp:cNvSpPr/>
      </dsp:nvSpPr>
      <dsp:spPr>
        <a:xfrm>
          <a:off x="6719672" y="608231"/>
          <a:ext cx="1963861" cy="229481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dsp:txBody>
      <dsp:txXfrm>
        <a:off x="6719672" y="608231"/>
        <a:ext cx="1963861" cy="2294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04FDC-D216-4D77-B3E0-FE7ACB4B799C}">
      <dsp:nvSpPr>
        <dsp:cNvPr id="0" name=""/>
        <dsp:cNvSpPr/>
      </dsp:nvSpPr>
      <dsp:spPr>
        <a:xfrm rot="10800000">
          <a:off x="2228088" y="0"/>
          <a:ext cx="4325112"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sky is the limit…</a:t>
          </a:r>
          <a:endParaRPr lang="en-US" sz="1400" kern="1200" dirty="0"/>
        </a:p>
        <a:p>
          <a:pPr marL="228600" lvl="2" indent="-114300" algn="l" defTabSz="622300">
            <a:lnSpc>
              <a:spcPct val="90000"/>
            </a:lnSpc>
            <a:spcBef>
              <a:spcPct val="0"/>
            </a:spcBef>
            <a:spcAft>
              <a:spcPct val="15000"/>
            </a:spcAft>
            <a:buChar char="••"/>
          </a:pPr>
          <a:r>
            <a:rPr lang="en-US" sz="1400" kern="1200" dirty="0" smtClean="0"/>
            <a:t>Depending how large/complex/remote the situation, the cost can increase substantially.</a:t>
          </a:r>
          <a:endParaRPr lang="en-US" sz="1400" kern="1200" dirty="0"/>
        </a:p>
      </dsp:txBody>
      <dsp:txXfrm rot="10800000">
        <a:off x="2970783" y="0"/>
        <a:ext cx="3582416" cy="1354666"/>
      </dsp:txXfrm>
    </dsp:sp>
    <dsp:sp modelId="{DE0AEECC-69DE-4B00-A2E3-EE0FC5A31307}">
      <dsp:nvSpPr>
        <dsp:cNvPr id="0" name=""/>
        <dsp:cNvSpPr/>
      </dsp:nvSpPr>
      <dsp:spPr>
        <a:xfrm>
          <a:off x="1485392" y="0"/>
          <a:ext cx="1485392" cy="1354666"/>
        </a:xfrm>
        <a:prstGeom prst="trapezoid">
          <a:avLst>
            <a:gd name="adj" fmla="val 54825"/>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a:t>
          </a:r>
          <a:endParaRPr lang="en-US" sz="4300" kern="1200" dirty="0"/>
        </a:p>
      </dsp:txBody>
      <dsp:txXfrm>
        <a:off x="1485392" y="0"/>
        <a:ext cx="1485392" cy="1354666"/>
      </dsp:txXfrm>
    </dsp:sp>
    <dsp:sp modelId="{4A36F1C3-6B52-450A-9FEC-F32110EDB786}">
      <dsp:nvSpPr>
        <dsp:cNvPr id="0" name=""/>
        <dsp:cNvSpPr/>
      </dsp:nvSpPr>
      <dsp:spPr>
        <a:xfrm rot="10800000">
          <a:off x="2970783" y="1354666"/>
          <a:ext cx="3582416"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This is probably more typical of an “average” expense to hire an expert appraiser accompanied by trial prep and testimony.</a:t>
          </a:r>
        </a:p>
      </dsp:txBody>
      <dsp:txXfrm rot="10800000">
        <a:off x="3713480" y="1354666"/>
        <a:ext cx="2839719" cy="1354666"/>
      </dsp:txXfrm>
    </dsp:sp>
    <dsp:sp modelId="{F88B48D2-B89A-496C-9F14-7A784ECE37D3}">
      <dsp:nvSpPr>
        <dsp:cNvPr id="0" name=""/>
        <dsp:cNvSpPr/>
      </dsp:nvSpPr>
      <dsp:spPr>
        <a:xfrm>
          <a:off x="742696" y="1354666"/>
          <a:ext cx="2970784" cy="1354666"/>
        </a:xfrm>
        <a:prstGeom prst="trapezoid">
          <a:avLst>
            <a:gd name="adj" fmla="val 54825"/>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$35,000</a:t>
          </a:r>
        </a:p>
      </dsp:txBody>
      <dsp:txXfrm>
        <a:off x="1262583" y="1354666"/>
        <a:ext cx="1931009" cy="1354666"/>
      </dsp:txXfrm>
    </dsp:sp>
    <dsp:sp modelId="{C598FDF3-C79B-4DCA-BEBF-698C1D9B97AA}">
      <dsp:nvSpPr>
        <dsp:cNvPr id="0" name=""/>
        <dsp:cNvSpPr/>
      </dsp:nvSpPr>
      <dsp:spPr>
        <a:xfrm rot="10800000">
          <a:off x="3713480" y="2709333"/>
          <a:ext cx="2839719"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Anticipate roughly $20,000 at a minimum. </a:t>
          </a:r>
          <a:endParaRPr lang="en-US" sz="1400" kern="1200" dirty="0"/>
        </a:p>
        <a:p>
          <a:pPr marL="228600" lvl="2" indent="-114300" algn="l" defTabSz="622300">
            <a:lnSpc>
              <a:spcPct val="90000"/>
            </a:lnSpc>
            <a:spcBef>
              <a:spcPct val="0"/>
            </a:spcBef>
            <a:spcAft>
              <a:spcPct val="15000"/>
            </a:spcAft>
            <a:buChar char="••"/>
          </a:pPr>
          <a:r>
            <a:rPr lang="en-US" sz="1400" kern="1200" dirty="0" smtClean="0"/>
            <a:t>A very basic commercial or industrial property appraisal and trial prep/testimony.</a:t>
          </a:r>
          <a:endParaRPr lang="en-US" sz="1400" kern="1200" dirty="0"/>
        </a:p>
      </dsp:txBody>
      <dsp:txXfrm rot="10800000">
        <a:off x="4456176" y="2709333"/>
        <a:ext cx="2097023" cy="1354666"/>
      </dsp:txXfrm>
    </dsp:sp>
    <dsp:sp modelId="{E9900807-D672-4027-AF85-8EE02DBFE7F0}">
      <dsp:nvSpPr>
        <dsp:cNvPr id="0" name=""/>
        <dsp:cNvSpPr/>
      </dsp:nvSpPr>
      <dsp:spPr>
        <a:xfrm>
          <a:off x="0" y="2709333"/>
          <a:ext cx="4456176" cy="1354666"/>
        </a:xfrm>
        <a:prstGeom prst="trapezoid">
          <a:avLst>
            <a:gd name="adj" fmla="val 54825"/>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$20,000</a:t>
          </a:r>
          <a:endParaRPr lang="en-US" sz="4300" kern="1200" dirty="0"/>
        </a:p>
      </dsp:txBody>
      <dsp:txXfrm>
        <a:off x="779830" y="2709333"/>
        <a:ext cx="2896514"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04FDC-D216-4D77-B3E0-FE7ACB4B799C}">
      <dsp:nvSpPr>
        <dsp:cNvPr id="0" name=""/>
        <dsp:cNvSpPr/>
      </dsp:nvSpPr>
      <dsp:spPr>
        <a:xfrm rot="10800000">
          <a:off x="2228088" y="0"/>
          <a:ext cx="4325112"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The sky is the limit…</a:t>
          </a:r>
          <a:endParaRPr lang="en-US" sz="1500" kern="1200" dirty="0"/>
        </a:p>
        <a:p>
          <a:pPr marL="228600" lvl="2" indent="-114300" algn="l" defTabSz="666750">
            <a:lnSpc>
              <a:spcPct val="90000"/>
            </a:lnSpc>
            <a:spcBef>
              <a:spcPct val="0"/>
            </a:spcBef>
            <a:spcAft>
              <a:spcPct val="15000"/>
            </a:spcAft>
            <a:buChar char="••"/>
          </a:pPr>
          <a:r>
            <a:rPr lang="en-US" sz="1500" kern="1200" dirty="0" smtClean="0"/>
            <a:t>Depending how large/complex/remote the situation, the cost can increase substantially.</a:t>
          </a:r>
          <a:endParaRPr lang="en-US" sz="1500" kern="1200" dirty="0"/>
        </a:p>
      </dsp:txBody>
      <dsp:txXfrm rot="10800000">
        <a:off x="2970783" y="0"/>
        <a:ext cx="3582416" cy="1354666"/>
      </dsp:txXfrm>
    </dsp:sp>
    <dsp:sp modelId="{DE0AEECC-69DE-4B00-A2E3-EE0FC5A31307}">
      <dsp:nvSpPr>
        <dsp:cNvPr id="0" name=""/>
        <dsp:cNvSpPr/>
      </dsp:nvSpPr>
      <dsp:spPr>
        <a:xfrm>
          <a:off x="1485392" y="0"/>
          <a:ext cx="1485392" cy="1354666"/>
        </a:xfrm>
        <a:prstGeom prst="trapezoid">
          <a:avLst>
            <a:gd name="adj" fmla="val 54825"/>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1485392" y="0"/>
        <a:ext cx="1485392" cy="1354666"/>
      </dsp:txXfrm>
    </dsp:sp>
    <dsp:sp modelId="{4A36F1C3-6B52-450A-9FEC-F32110EDB786}">
      <dsp:nvSpPr>
        <dsp:cNvPr id="0" name=""/>
        <dsp:cNvSpPr/>
      </dsp:nvSpPr>
      <dsp:spPr>
        <a:xfrm rot="10800000">
          <a:off x="2970783" y="1354666"/>
          <a:ext cx="3582416"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This is probably more typical of an “average” expense to hire an expert attorney…</a:t>
          </a:r>
        </a:p>
      </dsp:txBody>
      <dsp:txXfrm rot="10800000">
        <a:off x="3713480" y="1354666"/>
        <a:ext cx="2839719" cy="1354666"/>
      </dsp:txXfrm>
    </dsp:sp>
    <dsp:sp modelId="{F88B48D2-B89A-496C-9F14-7A784ECE37D3}">
      <dsp:nvSpPr>
        <dsp:cNvPr id="0" name=""/>
        <dsp:cNvSpPr/>
      </dsp:nvSpPr>
      <dsp:spPr>
        <a:xfrm>
          <a:off x="742696" y="1354666"/>
          <a:ext cx="2970784" cy="1354666"/>
        </a:xfrm>
        <a:prstGeom prst="trapezoid">
          <a:avLst>
            <a:gd name="adj" fmla="val 54825"/>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p>
      </dsp:txBody>
      <dsp:txXfrm>
        <a:off x="1262583" y="1354666"/>
        <a:ext cx="1931009" cy="1354666"/>
      </dsp:txXfrm>
    </dsp:sp>
    <dsp:sp modelId="{C598FDF3-C79B-4DCA-BEBF-698C1D9B97AA}">
      <dsp:nvSpPr>
        <dsp:cNvPr id="0" name=""/>
        <dsp:cNvSpPr/>
      </dsp:nvSpPr>
      <dsp:spPr>
        <a:xfrm rot="10800000">
          <a:off x="3713480" y="2709333"/>
          <a:ext cx="2839719" cy="1354666"/>
        </a:xfrm>
        <a:prstGeom prst="nonIsoscelesTrapezoid">
          <a:avLst>
            <a:gd name="adj1" fmla="val 0"/>
            <a:gd name="adj2" fmla="val 54825"/>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Anticipate roughly $XX,XXX at a minimum. </a:t>
          </a:r>
          <a:endParaRPr lang="en-US" sz="1500" kern="1200" dirty="0"/>
        </a:p>
        <a:p>
          <a:pPr marL="228600" lvl="2" indent="-114300" algn="l" defTabSz="666750">
            <a:lnSpc>
              <a:spcPct val="90000"/>
            </a:lnSpc>
            <a:spcBef>
              <a:spcPct val="0"/>
            </a:spcBef>
            <a:spcAft>
              <a:spcPct val="15000"/>
            </a:spcAft>
            <a:buChar char="••"/>
          </a:pPr>
          <a:r>
            <a:rPr lang="en-US" sz="1500" kern="1200" dirty="0" smtClean="0"/>
            <a:t>A very basic commercial or industrial property.</a:t>
          </a:r>
          <a:endParaRPr lang="en-US" sz="1500" kern="1200" dirty="0"/>
        </a:p>
      </dsp:txBody>
      <dsp:txXfrm rot="10800000">
        <a:off x="4456176" y="2709333"/>
        <a:ext cx="2097023" cy="1354666"/>
      </dsp:txXfrm>
    </dsp:sp>
    <dsp:sp modelId="{E9900807-D672-4027-AF85-8EE02DBFE7F0}">
      <dsp:nvSpPr>
        <dsp:cNvPr id="0" name=""/>
        <dsp:cNvSpPr/>
      </dsp:nvSpPr>
      <dsp:spPr>
        <a:xfrm>
          <a:off x="0" y="2709333"/>
          <a:ext cx="4456176" cy="1354666"/>
        </a:xfrm>
        <a:prstGeom prst="trapezoid">
          <a:avLst>
            <a:gd name="adj" fmla="val 54825"/>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779830" y="2709333"/>
        <a:ext cx="2896514"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6708-5732-471B-A98F-1AC3B4A4E820}">
      <dsp:nvSpPr>
        <dsp:cNvPr id="0" name=""/>
        <dsp:cNvSpPr/>
      </dsp:nvSpPr>
      <dsp:spPr>
        <a:xfrm>
          <a:off x="0" y="0"/>
          <a:ext cx="7086600" cy="754380"/>
        </a:xfrm>
        <a:prstGeom prst="rect">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t>Costs</a:t>
          </a:r>
          <a:endParaRPr lang="en-US" sz="3400" b="1" kern="1200" dirty="0"/>
        </a:p>
      </dsp:txBody>
      <dsp:txXfrm>
        <a:off x="0" y="0"/>
        <a:ext cx="7086600" cy="754380"/>
      </dsp:txXfrm>
    </dsp:sp>
    <dsp:sp modelId="{1CF77144-593C-4EAA-B637-3E5AB8DB0A57}">
      <dsp:nvSpPr>
        <dsp:cNvPr id="0" name=""/>
        <dsp:cNvSpPr/>
      </dsp:nvSpPr>
      <dsp:spPr>
        <a:xfrm>
          <a:off x="3460" y="754380"/>
          <a:ext cx="2359893" cy="158419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Sunk</a:t>
          </a:r>
        </a:p>
        <a:p>
          <a:pPr lvl="0" algn="ctr" defTabSz="889000">
            <a:lnSpc>
              <a:spcPct val="90000"/>
            </a:lnSpc>
            <a:spcBef>
              <a:spcPct val="0"/>
            </a:spcBef>
            <a:spcAft>
              <a:spcPct val="35000"/>
            </a:spcAft>
          </a:pPr>
          <a:r>
            <a:rPr lang="en-US" sz="1800" kern="1200" dirty="0" smtClean="0"/>
            <a:t>Already incurred and cannot be recovered.</a:t>
          </a:r>
          <a:endParaRPr lang="en-US" sz="1800" kern="1200" dirty="0"/>
        </a:p>
      </dsp:txBody>
      <dsp:txXfrm>
        <a:off x="3460" y="754380"/>
        <a:ext cx="2359893" cy="1584198"/>
      </dsp:txXfrm>
    </dsp:sp>
    <dsp:sp modelId="{553BA49F-6ED9-4560-8445-FEDCED89DF06}">
      <dsp:nvSpPr>
        <dsp:cNvPr id="0" name=""/>
        <dsp:cNvSpPr/>
      </dsp:nvSpPr>
      <dsp:spPr>
        <a:xfrm>
          <a:off x="2363353" y="754380"/>
          <a:ext cx="2359893" cy="158419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Potentially </a:t>
          </a:r>
          <a:r>
            <a:rPr lang="en-US" sz="2000" b="1" kern="1200" dirty="0" err="1" smtClean="0">
              <a:solidFill>
                <a:schemeClr val="tx1"/>
              </a:solidFill>
            </a:rPr>
            <a:t>Recapturable</a:t>
          </a:r>
          <a:endParaRPr lang="en-US" sz="2000" b="1" kern="1200" dirty="0" smtClean="0">
            <a:solidFill>
              <a:schemeClr val="tx1"/>
            </a:solidFill>
          </a:endParaRPr>
        </a:p>
        <a:p>
          <a:pPr lvl="0" algn="ctr" defTabSz="889000">
            <a:lnSpc>
              <a:spcPct val="90000"/>
            </a:lnSpc>
            <a:spcBef>
              <a:spcPct val="0"/>
            </a:spcBef>
            <a:spcAft>
              <a:spcPct val="35000"/>
            </a:spcAft>
          </a:pPr>
          <a:r>
            <a:rPr lang="en-US" sz="1800" b="0" kern="1200" dirty="0" smtClean="0">
              <a:solidFill>
                <a:schemeClr val="tx1"/>
              </a:solidFill>
            </a:rPr>
            <a:t>An incurred cost that has the potential of being reimbursed.</a:t>
          </a:r>
          <a:endParaRPr lang="en-US" sz="1800" b="0" kern="1200" dirty="0">
            <a:solidFill>
              <a:schemeClr val="tx1"/>
            </a:solidFill>
          </a:endParaRPr>
        </a:p>
      </dsp:txBody>
      <dsp:txXfrm>
        <a:off x="2363353" y="754380"/>
        <a:ext cx="2359893" cy="1584198"/>
      </dsp:txXfrm>
    </dsp:sp>
    <dsp:sp modelId="{721DD956-3105-42DE-A055-CEFF6D580110}">
      <dsp:nvSpPr>
        <dsp:cNvPr id="0" name=""/>
        <dsp:cNvSpPr/>
      </dsp:nvSpPr>
      <dsp:spPr>
        <a:xfrm>
          <a:off x="4723246" y="754380"/>
          <a:ext cx="2359893" cy="158419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Prospective</a:t>
          </a:r>
        </a:p>
        <a:p>
          <a:pPr lvl="0" algn="ctr" defTabSz="889000">
            <a:lnSpc>
              <a:spcPct val="90000"/>
            </a:lnSpc>
            <a:spcBef>
              <a:spcPct val="0"/>
            </a:spcBef>
            <a:spcAft>
              <a:spcPct val="35000"/>
            </a:spcAft>
          </a:pPr>
          <a:r>
            <a:rPr lang="en-US" sz="1800" b="0" kern="1200" dirty="0" smtClean="0"/>
            <a:t>Potential future costs. </a:t>
          </a:r>
        </a:p>
        <a:p>
          <a:pPr lvl="0" algn="ctr" defTabSz="889000">
            <a:lnSpc>
              <a:spcPct val="90000"/>
            </a:lnSpc>
            <a:spcBef>
              <a:spcPct val="0"/>
            </a:spcBef>
            <a:spcAft>
              <a:spcPct val="35000"/>
            </a:spcAft>
          </a:pPr>
          <a:r>
            <a:rPr lang="en-US" sz="1800" b="0" kern="1200" dirty="0" smtClean="0"/>
            <a:t>(</a:t>
          </a:r>
          <a:r>
            <a:rPr lang="en-US" sz="1800" b="0" kern="1200" dirty="0" err="1" smtClean="0"/>
            <a:t>recapturable</a:t>
          </a:r>
          <a:r>
            <a:rPr lang="en-US" sz="1800" b="0" kern="1200" dirty="0" smtClean="0"/>
            <a:t>?)</a:t>
          </a:r>
        </a:p>
        <a:p>
          <a:pPr lvl="0" algn="ctr" defTabSz="889000">
            <a:lnSpc>
              <a:spcPct val="90000"/>
            </a:lnSpc>
            <a:spcBef>
              <a:spcPct val="0"/>
            </a:spcBef>
            <a:spcAft>
              <a:spcPct val="35000"/>
            </a:spcAft>
          </a:pPr>
          <a:endParaRPr lang="en-US" sz="1800" kern="1200" dirty="0"/>
        </a:p>
      </dsp:txBody>
      <dsp:txXfrm>
        <a:off x="4723246" y="754380"/>
        <a:ext cx="2359893" cy="1584198"/>
      </dsp:txXfrm>
    </dsp:sp>
    <dsp:sp modelId="{197A9E8C-7EDA-4B08-BA46-2BD452229A14}">
      <dsp:nvSpPr>
        <dsp:cNvPr id="0" name=""/>
        <dsp:cNvSpPr/>
      </dsp:nvSpPr>
      <dsp:spPr>
        <a:xfrm>
          <a:off x="0" y="2338578"/>
          <a:ext cx="7086600" cy="176022"/>
        </a:xfrm>
        <a:prstGeom prst="rect">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B7697-76CA-430A-A093-D2CE934DFA81}">
      <dsp:nvSpPr>
        <dsp:cNvPr id="0" name=""/>
        <dsp:cNvSpPr/>
      </dsp:nvSpPr>
      <dsp:spPr>
        <a:xfrm rot="21300000">
          <a:off x="24319" y="1581030"/>
          <a:ext cx="7876161" cy="901939"/>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B3898-BFC3-441E-BA59-1BA0CE54456B}">
      <dsp:nvSpPr>
        <dsp:cNvPr id="0" name=""/>
        <dsp:cNvSpPr/>
      </dsp:nvSpPr>
      <dsp:spPr>
        <a:xfrm>
          <a:off x="950976" y="203200"/>
          <a:ext cx="2377440" cy="1625600"/>
        </a:xfrm>
        <a:prstGeom prst="down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1BD39-59DC-43A4-8926-947663F829B6}">
      <dsp:nvSpPr>
        <dsp:cNvPr id="0" name=""/>
        <dsp:cNvSpPr/>
      </dsp:nvSpPr>
      <dsp:spPr>
        <a:xfrm>
          <a:off x="3087628" y="0"/>
          <a:ext cx="476096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en-US" sz="900" kern="1200" dirty="0"/>
        </a:p>
      </dsp:txBody>
      <dsp:txXfrm>
        <a:off x="3087628" y="0"/>
        <a:ext cx="4760966" cy="1706880"/>
      </dsp:txXfrm>
    </dsp:sp>
    <dsp:sp modelId="{1BAF5F37-8A35-4817-A005-BEFB9D7775E1}">
      <dsp:nvSpPr>
        <dsp:cNvPr id="0" name=""/>
        <dsp:cNvSpPr/>
      </dsp:nvSpPr>
      <dsp:spPr>
        <a:xfrm>
          <a:off x="4596383" y="2235200"/>
          <a:ext cx="2377440" cy="1625600"/>
        </a:xfrm>
        <a:prstGeom prst="up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62262-7862-4956-B7F8-B5EAB7D0B8ED}">
      <dsp:nvSpPr>
        <dsp:cNvPr id="0" name=""/>
        <dsp:cNvSpPr/>
      </dsp:nvSpPr>
      <dsp:spPr>
        <a:xfrm>
          <a:off x="2264666" y="2285994"/>
          <a:ext cx="253593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Refund</a:t>
          </a:r>
        </a:p>
        <a:p>
          <a:pPr lvl="0" algn="ctr" defTabSz="622300">
            <a:lnSpc>
              <a:spcPct val="90000"/>
            </a:lnSpc>
            <a:spcBef>
              <a:spcPct val="0"/>
            </a:spcBef>
            <a:spcAft>
              <a:spcPct val="35000"/>
            </a:spcAft>
          </a:pPr>
          <a:r>
            <a:rPr lang="en-US" sz="1400" kern="1200" dirty="0" smtClean="0"/>
            <a:t>+</a:t>
          </a:r>
        </a:p>
        <a:p>
          <a:pPr lvl="0" algn="ctr" defTabSz="622300">
            <a:lnSpc>
              <a:spcPct val="90000"/>
            </a:lnSpc>
            <a:spcBef>
              <a:spcPct val="0"/>
            </a:spcBef>
            <a:spcAft>
              <a:spcPct val="35000"/>
            </a:spcAft>
          </a:pPr>
          <a:r>
            <a:rPr lang="en-US" sz="1400" b="1" kern="1200" dirty="0" smtClean="0"/>
            <a:t>Interest</a:t>
          </a:r>
          <a:endParaRPr lang="en-US" sz="1400" b="1" kern="1200" dirty="0"/>
        </a:p>
      </dsp:txBody>
      <dsp:txXfrm>
        <a:off x="2264666" y="2285994"/>
        <a:ext cx="2535936" cy="1706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FE97A-0218-441C-BA77-50F35CAB6E72}" type="datetimeFigureOut">
              <a:rPr lang="en-US" smtClean="0"/>
              <a:t>12/13/2017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922CD-7460-4B4F-A14A-855DE5B27F1F}" type="slidenum">
              <a:rPr lang="en-US" smtClean="0"/>
              <a:t>‹#›</a:t>
            </a:fld>
            <a:endParaRPr lang="en-US"/>
          </a:p>
        </p:txBody>
      </p:sp>
    </p:spTree>
    <p:extLst>
      <p:ext uri="{BB962C8B-B14F-4D97-AF65-F5344CB8AC3E}">
        <p14:creationId xmlns:p14="http://schemas.microsoft.com/office/powerpoint/2010/main" val="14573803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25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831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1696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385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1078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238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383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4859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37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2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502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099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4981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072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260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268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1528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253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72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862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2798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77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473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93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2613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256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226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5413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8178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0279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76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6519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774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489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803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9632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8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97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7063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4893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5341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549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388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15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225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1762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8278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5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8486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6051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408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1155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562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1104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1661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4658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9342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3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44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12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484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45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400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744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101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96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47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307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9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9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00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41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73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8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931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1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83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426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21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80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71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422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09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30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97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941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460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104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1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713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71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42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160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046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29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913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14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39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6415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23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29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38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249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42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8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02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419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6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37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68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94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687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20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8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255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981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656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65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36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94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321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131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1457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521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7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339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12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9756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522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676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34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67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263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882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83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0275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C6869-5AAB-4BED-8FC5-594B492022FB}"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7E241D-90DD-4DB9-8A30-BAA2060651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12/13/2017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401626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717058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6384447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2138046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436807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20129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492325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984007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887889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99160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107074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117819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AC6869-5AAB-4BED-8FC5-594B492022FB}" type="datetimeFigureOut">
              <a:rPr lang="en-US" smtClean="0">
                <a:solidFill>
                  <a:prstClr val="black">
                    <a:tint val="75000"/>
                  </a:prstClr>
                </a:solidFill>
              </a:rPr>
              <a:pPr defTabSz="9144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7E241D-90DD-4DB9-8A30-BAA20606514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470499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4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52.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8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9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10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2298700" y="690099"/>
            <a:ext cx="7988300" cy="5016758"/>
          </a:xfrm>
          <a:prstGeom prst="rect">
            <a:avLst/>
          </a:prstGeom>
          <a:noFill/>
        </p:spPr>
        <p:txBody>
          <a:bodyPr wrap="square" rtlCol="0" anchor="ctr">
            <a:spAutoFit/>
          </a:bodyPr>
          <a:lstStyle/>
          <a:p>
            <a:pPr marL="457200" indent="-457200">
              <a:lnSpc>
                <a:spcPct val="200000"/>
              </a:lnSpc>
              <a:buFont typeface="Arial" panose="020B0604020202020204" pitchFamily="34" charset="0"/>
              <a:buChar char="•"/>
            </a:pPr>
            <a:r>
              <a:rPr lang="en-US" sz="4000" b="1" dirty="0">
                <a:solidFill>
                  <a:schemeClr val="bg1"/>
                </a:solidFill>
              </a:rPr>
              <a:t>CASE </a:t>
            </a:r>
            <a:r>
              <a:rPr lang="en-US" sz="4000" b="1" dirty="0" smtClean="0">
                <a:solidFill>
                  <a:schemeClr val="bg1"/>
                </a:solidFill>
              </a:rPr>
              <a:t>MANAGEMENT</a:t>
            </a:r>
          </a:p>
          <a:p>
            <a:pPr marL="571500" indent="-571500">
              <a:lnSpc>
                <a:spcPct val="200000"/>
              </a:lnSpc>
              <a:buFont typeface="Arial" panose="020B0604020202020204" pitchFamily="34" charset="0"/>
              <a:buChar char="•"/>
            </a:pPr>
            <a:r>
              <a:rPr lang="en-US" sz="4000" b="1" dirty="0" smtClean="0">
                <a:solidFill>
                  <a:schemeClr val="bg1"/>
                </a:solidFill>
              </a:rPr>
              <a:t>COST BENEFIT ANALYSIS</a:t>
            </a:r>
            <a:endParaRPr lang="en-US" sz="4000" b="1" dirty="0">
              <a:solidFill>
                <a:schemeClr val="bg1"/>
              </a:solidFill>
            </a:endParaRPr>
          </a:p>
          <a:p>
            <a:pPr marL="457200" indent="-457200">
              <a:lnSpc>
                <a:spcPct val="200000"/>
              </a:lnSpc>
              <a:buFont typeface="Arial" panose="020B0604020202020204" pitchFamily="34" charset="0"/>
              <a:buChar char="•"/>
            </a:pPr>
            <a:r>
              <a:rPr lang="en-US" sz="4000" b="1" dirty="0">
                <a:solidFill>
                  <a:schemeClr val="bg1"/>
                </a:solidFill>
              </a:rPr>
              <a:t>NEGOTIATION SKILLS</a:t>
            </a:r>
          </a:p>
          <a:p>
            <a:pPr marL="457200" indent="-457200">
              <a:lnSpc>
                <a:spcPct val="200000"/>
              </a:lnSpc>
              <a:buFont typeface="Arial" panose="020B0604020202020204" pitchFamily="34" charset="0"/>
              <a:buChar char="•"/>
            </a:pPr>
            <a:r>
              <a:rPr lang="en-US" sz="4000" b="1" dirty="0">
                <a:solidFill>
                  <a:schemeClr val="bg1"/>
                </a:solidFill>
              </a:rPr>
              <a:t>TAX COURT TIPS</a:t>
            </a:r>
          </a:p>
        </p:txBody>
      </p:sp>
    </p:spTree>
    <p:extLst>
      <p:ext uri="{BB962C8B-B14F-4D97-AF65-F5344CB8AC3E}">
        <p14:creationId xmlns:p14="http://schemas.microsoft.com/office/powerpoint/2010/main" val="396910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734096" y="437882"/>
            <a:ext cx="11127346" cy="5224507"/>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May-June 30, 2017 -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Create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working file</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for each petition.  Include determination of highest &amp; best use, pull sales comparable, and pro-forma.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May-July 30, 2017 -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Deputy Assessor to review with appraiser their work file and determine if a case can be expedited.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July 2017 – September 2017</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shall contact the petitioner to request an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inspection</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of the property.  The inspection shall take place no more than </a:t>
            </a:r>
            <a:r>
              <a:rPr lang="en-US" sz="20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90 days</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from the date of the scheduling order.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assigned appraiser must let the County Attorney know when the inspection request is scheduled and when the inspection has been completed.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93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05307" y="437882"/>
            <a:ext cx="10766738" cy="4445832"/>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August 2017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County Attorney will provide the petitioners attorney with the </a:t>
            </a:r>
            <a:r>
              <a:rPr lang="en-US" sz="3200" b="1"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identity</a:t>
            </a:r>
            <a:r>
              <a:rPr lang="en-US" sz="3200" b="1" i="1" spc="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3200" b="1"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z="3200" b="1" i="1" spc="1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3200" b="1"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3200" b="1" i="1"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County </a:t>
            </a:r>
            <a:r>
              <a:rPr lang="en-US" sz="3200" b="1"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appraiser/expert</a:t>
            </a:r>
            <a:r>
              <a:rPr lang="en-US" sz="32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Each party shall notify all other parties and the court in writing </a:t>
            </a:r>
            <a:r>
              <a:rPr lang="en-US" sz="20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within 10 days</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of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retention of</a:t>
            </a:r>
            <a:r>
              <a:rPr lang="en-US" sz="2000"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a:t>
            </a:r>
            <a:r>
              <a:rPr lang="en-US" sz="2000" spc="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a:t>
            </a:r>
            <a:r>
              <a:rPr lang="en-US" sz="2000" spc="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a:t>
            </a:r>
            <a:r>
              <a:rPr lang="en-US" sz="2000"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other</a:t>
            </a:r>
            <a:r>
              <a:rPr lang="en-US" sz="2000" spc="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expert</a:t>
            </a:r>
            <a:r>
              <a:rPr lang="en-US" sz="2000" spc="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and</a:t>
            </a:r>
            <a:r>
              <a:rPr lang="en-US" sz="2000" spc="9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shall</a:t>
            </a:r>
            <a:r>
              <a:rPr lang="en-US" sz="2000" spc="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disclose</a:t>
            </a:r>
            <a:r>
              <a:rPr lang="en-US" sz="2000" spc="4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identity</a:t>
            </a:r>
            <a:r>
              <a:rPr lang="en-US" sz="2000" spc="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z="2000" spc="1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appraiser/expert retained,</a:t>
            </a:r>
            <a:r>
              <a:rPr lang="en-US" sz="2000" spc="-10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4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subject(s)</a:t>
            </a:r>
            <a:r>
              <a:rPr lang="en-US" sz="2000" spc="-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on</a:t>
            </a:r>
            <a:r>
              <a:rPr lang="en-US" sz="2000" spc="-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which</a:t>
            </a:r>
            <a:r>
              <a:rPr lang="en-US" sz="2000" spc="-1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4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appraiser/expert</a:t>
            </a:r>
            <a:r>
              <a:rPr lang="en-US" sz="2000" spc="-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will</a:t>
            </a:r>
            <a:r>
              <a:rPr lang="en-US" sz="2000" spc="-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opine,</a:t>
            </a:r>
            <a:r>
              <a:rPr lang="en-US" sz="2000" spc="-9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and</a:t>
            </a:r>
            <a:r>
              <a:rPr lang="en-US" sz="2000" spc="-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date</a:t>
            </a:r>
            <a:r>
              <a:rPr lang="en-US" sz="2000" spc="-6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on which</a:t>
            </a:r>
            <a:r>
              <a:rPr lang="en-US" sz="2000"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4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expert was</a:t>
            </a:r>
            <a:r>
              <a:rPr lang="en-US" sz="2000"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retained.</a:t>
            </a:r>
            <a:r>
              <a:rPr lang="en-US" sz="2000" spc="2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Failure</a:t>
            </a:r>
            <a:r>
              <a:rPr lang="en-US" sz="2000" spc="-8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to</a:t>
            </a:r>
            <a:r>
              <a:rPr lang="en-US" sz="2000" spc="-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comply</a:t>
            </a:r>
            <a:r>
              <a:rPr lang="en-US" sz="2000" spc="-4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with</a:t>
            </a:r>
            <a:r>
              <a:rPr lang="en-US" sz="2000" spc="-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this</a:t>
            </a:r>
            <a:r>
              <a:rPr lang="en-US" sz="2000" spc="-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requirement</a:t>
            </a:r>
            <a:r>
              <a:rPr lang="en-US" sz="2000" spc="-1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may</a:t>
            </a:r>
            <a:r>
              <a:rPr lang="en-US" sz="2000" spc="-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result</a:t>
            </a:r>
            <a:r>
              <a:rPr lang="en-US" sz="2000" spc="-1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a:t>
            </a:r>
            <a:r>
              <a:rPr lang="en-US" sz="2000" spc="-2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exclusion</a:t>
            </a:r>
            <a:r>
              <a:rPr lang="en-US" sz="2000" spc="-2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z="2000" spc="-2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2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appraisal</a:t>
            </a:r>
            <a:r>
              <a:rPr lang="en-US" sz="2000" spc="-1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 expert</a:t>
            </a:r>
            <a:r>
              <a:rPr lang="en-US" sz="2000" spc="-8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report</a:t>
            </a:r>
            <a:r>
              <a:rPr lang="en-US" sz="2000"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and</a:t>
            </a:r>
            <a:r>
              <a:rPr lang="en-US" sz="2000" spc="-6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z="2000"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appraiser's</a:t>
            </a:r>
            <a:r>
              <a:rPr lang="en-US" sz="2000" spc="4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a:t>
            </a:r>
            <a:r>
              <a:rPr lang="en-US" sz="2000" spc="-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expert's</a:t>
            </a:r>
            <a:r>
              <a:rPr lang="en-US" sz="2000" spc="1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testimony.</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If the petition is reassigned a new notification will be sent.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87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24248" y="463639"/>
            <a:ext cx="10792496" cy="5330690"/>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October 2017 – December 2017</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 Trial ready date minus 4 months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Joint </a:t>
            </a:r>
            <a:r>
              <a:rPr lang="en-US" sz="20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statements</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are due to Tax Court four months prior to the trial ready date.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Tax Court in their scheduling orders has described this step in the process as follows:</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issues to be resolved by the court at trial;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identity of all experts retained;</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name, address, and telephone number of each lay or fact witness, separately identifying those the party expects to present and those it may call only if need arises;</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estimated duration of trial;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Any other information relevant to the scheduling of this matter.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Joint statements are primarily standardized legal documents and are completed by the County Attorney’s Office.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latin typeface="Garamond" panose="02020404030301010803"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76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365975" y="336818"/>
            <a:ext cx="10972800" cy="6640279"/>
          </a:xfrm>
          <a:prstGeom prst="rect">
            <a:avLst/>
          </a:prstGeom>
          <a:noFill/>
        </p:spPr>
        <p:txBody>
          <a:bodyPr wrap="square" rtlCol="0">
            <a:spAutoFit/>
          </a:bodyPr>
          <a:lstStyle/>
          <a:p>
            <a:pPr marL="4572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New 10/2013 - For all pretrial, trial and post-trial documents on each case, the court is requiring the parties to file the original, plus two hardcopies (so 3 hard copies for each doc), and a cd or flash drive containing an electronic searchable version of the document (which could easily add up to 5 or more </a:t>
            </a:r>
            <a:r>
              <a:rPr lang="en-US" sz="2000" dirty="0" err="1">
                <a:solidFill>
                  <a:schemeClr val="bg1"/>
                </a:solidFill>
                <a:latin typeface="Garamond" panose="02020404030301010803" pitchFamily="18" charset="0"/>
                <a:ea typeface="Calibri" panose="020F0502020204030204" pitchFamily="34" charset="0"/>
                <a:cs typeface="Times New Roman" panose="02020603050405020304" pitchFamily="18" charset="0"/>
              </a:rPr>
              <a:t>cds</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or flash drives that would need to file per case).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T</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he Assessor’s Office will work closely with the Attorney’s Office to answer any questions on the joint statement that are not boiler plate or legal related.  Any requests that involve appraiser contribution should be sent via email through the Deputy County Assessor </a:t>
            </a:r>
            <a:r>
              <a:rPr lang="en-US" sz="2000" u="sng"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and all commercial staff should be copied</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 areas of the joint statement in question should be highlighted and a reasonable turnaround time included in the email.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subject line of the email must be in the following format </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r>
              <a:rPr lang="en-US"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CITY/PETITIONER/CASE NUMBER/PAYABLE YEAR</a:t>
            </a:r>
            <a:r>
              <a:rPr lang="en-US" i="1" dirty="0" smtClean="0">
                <a:solidFill>
                  <a:schemeClr val="bg1"/>
                </a:solidFill>
                <a:latin typeface="Garamond" panose="02020404030301010803" pitchFamily="18" charset="0"/>
                <a:ea typeface="Calibri" panose="020F0502020204030204" pitchFamily="34" charset="0"/>
                <a:cs typeface="Times New Roman" panose="02020603050405020304" pitchFamily="18" charset="0"/>
              </a:rPr>
              <a:t>.</a:t>
            </a:r>
          </a:p>
          <a:p>
            <a:pPr marL="228600" marR="0">
              <a:lnSpc>
                <a:spcPct val="115000"/>
              </a:lnSpc>
              <a:spcBef>
                <a:spcPts val="0"/>
              </a:spcBef>
              <a:spcAft>
                <a:spcPts val="0"/>
              </a:spcAft>
            </a:pPr>
            <a:endParaRPr lang="en-US" sz="1600" i="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Upon receipt of the joint statement, the tax court administrator will schedule the trial in this matter and will notify the parties of the </a:t>
            </a:r>
            <a:r>
              <a:rPr lang="en-US" sz="20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The parties should expect that the case will be tried within 60 days of the trial ready date and should plan their availability and the availability of their experts and other witnesses accordingly.</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76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772732" y="437882"/>
            <a:ext cx="10908406" cy="6038576"/>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October 2017 – December 2017</a:t>
            </a:r>
            <a:r>
              <a:rPr lang="en-US" sz="24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 </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4 months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This is a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strategy meeting</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involving staff from both offices.  Discussion will include the need for any upcoming formal discovery requests and status updates relating to any information that we may have or may not receive to this point. For example, did we receive the informal discovery documents that were requested, were we granted our request for an inspection, </a:t>
            </a:r>
            <a:r>
              <a:rPr lang="en-US" sz="2000" dirty="0" err="1">
                <a:solidFill>
                  <a:schemeClr val="bg1"/>
                </a:solidFill>
                <a:latin typeface="Garamond" panose="02020404030301010803" pitchFamily="18" charset="0"/>
                <a:ea typeface="Calibri" panose="020F0502020204030204" pitchFamily="34" charset="0"/>
                <a:cs typeface="Times New Roman" panose="02020603050405020304" pitchFamily="18" charset="0"/>
              </a:rPr>
              <a:t>etc</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The administrative staff in the Attorney’s Office will schedule via email a convenient meeting time for those involved.</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November 2017 – January 2018</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4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3 months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Discovery</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must be filed no later than trial ready date minus 3 months.  The Assessor’s Office would like to emphasize that discovery requests should be used for specific document(s) only.  The information that the appraiser determines to be part of informal or formal discovery should assist in preparing an appraisal.  This point of emphasis must be consistent regardless of which Attorney has been assigned the appeal.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79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363470" y="209818"/>
            <a:ext cx="10728102" cy="6463308"/>
          </a:xfrm>
          <a:prstGeom prst="rect">
            <a:avLst/>
          </a:prstGeom>
          <a:noFill/>
        </p:spPr>
        <p:txBody>
          <a:bodyPr wrap="square" rtlCol="0">
            <a:spAutoFit/>
          </a:bodyPr>
          <a:lstStyle/>
          <a:p>
            <a:pPr>
              <a:lnSpc>
                <a:spcPct val="115000"/>
              </a:lnSpc>
            </a:pPr>
            <a:r>
              <a:rPr lang="en-US"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Discovery request that go unanswered by petitioner</a:t>
            </a: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County Attorney’s Office has agreed to be more aggressive in pursuing the requested documents when our request goes unanswered.  This should be a discussion item during the strategy meeting.</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Discovery requests served by the petitioner</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 majority of discovery requests received can be answered with boiler plate responses to general legal questions by the Attorney’s Office with no involvement from the Assessor’s Office.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When a discovery request includes specific questions related to the property under petition or a reasonable request for a relevant report the Assessor’s Office will work closely with the Attorney’s Office to answer the request in a timely manner.</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All discovery responses will originate in the Attorney’s Office.  If there is specific information needed from the Assessor’s Office the request should be emailed to the Deputy County Assessor and all commercial staff should be copied.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 document should highlight the areas that need to be completed.  All correspondence should include a reasonable deadline for completion.  If the Assessor needs any additional time that should be shared with the Attorney’s Office as early in the process as possible.</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All final responses shall be served by the County Attorney’s Office.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40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450760" y="360608"/>
            <a:ext cx="11178862" cy="5790816"/>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December 2017 – February 2018</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 Trial ready date minus 8 weeks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If the two parties are still in disagreement the court sets an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appraisal exchange</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date.  The appraisal exchange is 8 weeks prior to the trial ready date.  In addition to submitting a trial ready appraisal both parties will report to the court any experts that they have retained as expert witnesses – referred to as the expert report.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b="1" u="sng" dirty="0" smtClean="0">
                <a:solidFill>
                  <a:schemeClr val="bg1"/>
                </a:solidFill>
                <a:latin typeface="Garamond" panose="02020404030301010803" pitchFamily="18" charset="0"/>
                <a:ea typeface="Calibri" panose="020F0502020204030204" pitchFamily="34" charset="0"/>
                <a:cs typeface="Times New Roman" panose="02020603050405020304" pitchFamily="18" charset="0"/>
              </a:rPr>
              <a:t>Appraisal </a:t>
            </a:r>
            <a:r>
              <a:rPr lang="en-US" sz="20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is performed</a:t>
            </a:r>
            <a:r>
              <a:rPr lang="en-US" sz="20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The decision to write an appraisal or not lies with the Assessor.  The merits of this decision will have already been discussed at the strategy meeting.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After our internal review has been completed the assigned appraiser will make 4 copies of their report, have it bound by either the County’s print shop or FedEx/</a:t>
            </a:r>
            <a:r>
              <a:rPr lang="en-US" sz="2000" dirty="0" err="1">
                <a:solidFill>
                  <a:schemeClr val="bg1"/>
                </a:solidFill>
                <a:latin typeface="Garamond" panose="02020404030301010803" pitchFamily="18" charset="0"/>
                <a:ea typeface="Calibri" panose="020F0502020204030204" pitchFamily="34" charset="0"/>
                <a:cs typeface="Times New Roman" panose="02020603050405020304" pitchFamily="18" charset="0"/>
              </a:rPr>
              <a:t>Kinkos</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The copies are to be personally delivered to the Attorney’s Office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24 hours</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prior to the date set as the exchange date by the Tax Court.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appraiser is responsible for scanning the appraisal and saving it in the appropriate shared drive folder.</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The Attorney’s office couriers the report to the required parties prior to the noon deadline.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87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566670" y="463639"/>
            <a:ext cx="11024316" cy="2906437"/>
          </a:xfrm>
          <a:prstGeom prst="rect">
            <a:avLst/>
          </a:prstGeom>
          <a:noFill/>
        </p:spPr>
        <p:txBody>
          <a:bodyPr wrap="square" rtlCol="0">
            <a:spAutoFit/>
          </a:bodyPr>
          <a:lstStyle/>
          <a:p>
            <a:pPr>
              <a:lnSpc>
                <a:spcPct val="115000"/>
              </a:lnSpc>
            </a:pPr>
            <a:r>
              <a:rPr lang="en-US" sz="2000"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Appraisal received</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The review of the submitted report is an important element of the trial preparation meeting that will take place in </a:t>
            </a:r>
            <a:r>
              <a:rPr lang="en-US" sz="2000"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one week</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All submitted reports should be scanned and the pdf placed on the shared drive.  The report should be available to the Assessor’s Office by noon the day after the appraisal exchange date.  The Attorney’s administrative staff member should also send an email </a:t>
            </a:r>
            <a:r>
              <a:rPr lang="en-US" sz="20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to the Deputy County Assessor and copy all commercial staff appraisers notifying them that an appraisal has been received and is available on the shared drive.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52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759854" y="695459"/>
            <a:ext cx="10766738" cy="4233467"/>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3 weeks</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preparation discussion - appraisal review, cross examination assistance provided to assigned Attorney.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2 weeks</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Any</a:t>
            </a:r>
            <a:r>
              <a:rPr lang="en-US" spc="-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objection</a:t>
            </a:r>
            <a:r>
              <a:rPr lang="en-US" spc="-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to</a:t>
            </a:r>
            <a:r>
              <a:rPr lang="en-US" spc="3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pc="2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competency</a:t>
            </a:r>
            <a:r>
              <a:rPr lang="en-US" spc="-9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pc="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a:t>
            </a:r>
            <a:r>
              <a:rPr lang="en-US" spc="5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appraiser</a:t>
            </a:r>
            <a:r>
              <a:rPr lang="en-US" spc="-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a:t>
            </a:r>
            <a:r>
              <a:rPr lang="en-US" spc="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expert</a:t>
            </a:r>
            <a:r>
              <a:rPr lang="en-US" spc="-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 to</a:t>
            </a:r>
            <a:r>
              <a:rPr lang="en-US" spc="5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pc="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admissibility of</a:t>
            </a:r>
            <a:r>
              <a:rPr lang="en-US" spc="28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any  portion</a:t>
            </a:r>
            <a:r>
              <a:rPr lang="en-US" spc="2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pc="2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a:t>
            </a:r>
            <a:r>
              <a:rPr lang="en-US" spc="2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appraisal</a:t>
            </a:r>
            <a:r>
              <a:rPr lang="en-US" spc="1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a:t>
            </a:r>
            <a:r>
              <a:rPr lang="en-US" spc="28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expert</a:t>
            </a:r>
            <a:r>
              <a:rPr lang="en-US" spc="2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report</a:t>
            </a:r>
            <a:r>
              <a:rPr lang="en-US" spc="18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shall</a:t>
            </a:r>
            <a:r>
              <a:rPr lang="en-US" spc="27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be</a:t>
            </a:r>
            <a:r>
              <a:rPr lang="en-US" spc="2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made</a:t>
            </a:r>
            <a:r>
              <a:rPr lang="en-US" spc="16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a:t>
            </a:r>
            <a:r>
              <a:rPr lang="en-US" spc="2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writing,</a:t>
            </a:r>
            <a:r>
              <a:rPr lang="en-US"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served</a:t>
            </a:r>
            <a:r>
              <a:rPr lang="en-US" spc="21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upon</a:t>
            </a:r>
            <a:r>
              <a:rPr lang="en-US" spc="20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 proponent</a:t>
            </a:r>
            <a:r>
              <a:rPr lang="en-US"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of</a:t>
            </a:r>
            <a:r>
              <a:rPr lang="en-US" spc="17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pc="12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appraisal</a:t>
            </a:r>
            <a:r>
              <a:rPr lang="en-US" spc="7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or</a:t>
            </a:r>
            <a:r>
              <a:rPr lang="en-US" spc="2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report,</a:t>
            </a:r>
            <a:r>
              <a:rPr lang="en-US" spc="1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and</a:t>
            </a:r>
            <a:r>
              <a:rPr lang="en-US" spc="1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filed</a:t>
            </a:r>
            <a:r>
              <a:rPr lang="en-US" spc="16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with</a:t>
            </a:r>
            <a:r>
              <a:rPr lang="en-US" spc="14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a:t>
            </a:r>
            <a:r>
              <a:rPr lang="en-US" spc="13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court</a:t>
            </a:r>
            <a:r>
              <a:rPr lang="en-US" spc="14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no</a:t>
            </a:r>
            <a:r>
              <a:rPr lang="en-US" spc="8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later</a:t>
            </a:r>
            <a:r>
              <a:rPr lang="en-US" spc="13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than two weeks prior to the trial ready date.  This is a function of the Attorney’s Office based on the discussion coming out of the trial preparation meeting.</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1 week</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The proponent</a:t>
            </a:r>
            <a:r>
              <a:rPr lang="en-US" spc="115"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may file and serve a response no later than one week after the objection is filed with the court or week prior to the trial ready date.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25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24248" y="489397"/>
            <a:ext cx="10998558" cy="5118324"/>
          </a:xfrm>
          <a:prstGeom prst="rect">
            <a:avLst/>
          </a:prstGeom>
          <a:noFill/>
        </p:spPr>
        <p:txBody>
          <a:bodyPr wrap="square" rtlCol="0">
            <a:spAutoFit/>
          </a:bodyPr>
          <a:lstStyle/>
          <a:p>
            <a:pPr>
              <a:lnSpc>
                <a:spcPct val="115000"/>
              </a:lnSpc>
            </a:pPr>
            <a:r>
              <a:rPr lang="en-US" sz="2400" b="1" u="sng">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 date minus 2 to 1 week(s)</a:t>
            </a: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Times New Roman" panose="02020603050405020304" pitchFamily="18" charset="0"/>
                <a:cs typeface="Times New Roman" panose="02020603050405020304" pitchFamily="18" charset="0"/>
              </a:rPr>
              <a:t>See “New Scheduling Order 3-2014” located in the Assessor Reference Manual for other requirements relating to motions, stipulations, pre-trial briefs, filing of documents and pre-trial conferences.</a:t>
            </a: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a:solidFill>
                  <a:schemeClr val="bg1"/>
                </a:solidFill>
                <a:latin typeface="Garamond" panose="02020404030301010803" pitchFamily="18" charset="0"/>
                <a:ea typeface="Calibri" panose="020F0502020204030204" pitchFamily="34" charset="0"/>
                <a:cs typeface="Times New Roman" panose="02020603050405020304" pitchFamily="18" charset="0"/>
              </a:rPr>
              <a:t>February 2018 – April 2018 (Order Date plus 12 months)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If the case is not settled or dismissed it shall be </a:t>
            </a:r>
            <a:r>
              <a:rPr lang="en-US" sz="3200" b="1" i="1">
                <a:solidFill>
                  <a:schemeClr val="bg1"/>
                </a:solidFill>
                <a:latin typeface="Garamond" panose="02020404030301010803" pitchFamily="18" charset="0"/>
                <a:ea typeface="Calibri" panose="020F0502020204030204" pitchFamily="34" charset="0"/>
                <a:cs typeface="Times New Roman" panose="02020603050405020304" pitchFamily="18" charset="0"/>
              </a:rPr>
              <a:t>trial ready</a:t>
            </a: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a:solidFill>
                  <a:schemeClr val="bg1"/>
                </a:solidFill>
                <a:latin typeface="Garamond" panose="02020404030301010803" pitchFamily="18" charset="0"/>
                <a:ea typeface="Calibri" panose="020F0502020204030204" pitchFamily="34" charset="0"/>
                <a:cs typeface="Times New Roman" panose="02020603050405020304" pitchFamily="18" charset="0"/>
              </a:rPr>
              <a:t>3 days prior to trial</a:t>
            </a:r>
            <a:r>
              <a:rPr lang="en-US" sz="2400" b="1">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Final preparation meeting.</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solidFill>
                  <a:schemeClr val="bg1"/>
                </a:solidFill>
                <a:latin typeface="Garamond" panose="02020404030301010803" pitchFamily="18" charset="0"/>
                <a:ea typeface="Calibri" panose="020F0502020204030204" pitchFamily="34" charset="0"/>
                <a:cs typeface="Times New Roman" panose="02020603050405020304" pitchFamily="18" charset="0"/>
              </a:rPr>
              <a:t>*** The Tax Court may make further changes to the process outlined above based on their experiences.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300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bg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3100" y="733425"/>
            <a:ext cx="4991874" cy="5327650"/>
          </a:xfrm>
          <a:prstGeom prst="rect">
            <a:avLst/>
          </a:prstGeom>
        </p:spPr>
      </p:pic>
      <p:sp>
        <p:nvSpPr>
          <p:cNvPr id="6" name="TextBox 5"/>
          <p:cNvSpPr txBox="1"/>
          <p:nvPr/>
        </p:nvSpPr>
        <p:spPr>
          <a:xfrm>
            <a:off x="6654800" y="939800"/>
            <a:ext cx="4381500" cy="584775"/>
          </a:xfrm>
          <a:prstGeom prst="rect">
            <a:avLst/>
          </a:prstGeom>
          <a:noFill/>
        </p:spPr>
        <p:txBody>
          <a:bodyPr wrap="square" rtlCol="0">
            <a:spAutoFit/>
          </a:bodyPr>
          <a:lstStyle/>
          <a:p>
            <a:r>
              <a:rPr lang="en-US" sz="3200" dirty="0" smtClean="0">
                <a:solidFill>
                  <a:schemeClr val="bg1"/>
                </a:solidFill>
              </a:rPr>
              <a:t>CASE MANAGEMENT</a:t>
            </a:r>
            <a:endParaRPr lang="en-US" sz="3200" dirty="0">
              <a:solidFill>
                <a:schemeClr val="bg1"/>
              </a:solidFill>
            </a:endParaRPr>
          </a:p>
        </p:txBody>
      </p:sp>
      <p:sp>
        <p:nvSpPr>
          <p:cNvPr id="7" name="TextBox 6"/>
          <p:cNvSpPr txBox="1"/>
          <p:nvPr/>
        </p:nvSpPr>
        <p:spPr>
          <a:xfrm>
            <a:off x="6413500" y="1638300"/>
            <a:ext cx="4826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Who </a:t>
            </a:r>
            <a:r>
              <a:rPr lang="en-US" sz="2400" u="sng" dirty="0" smtClean="0">
                <a:solidFill>
                  <a:schemeClr val="bg1"/>
                </a:solidFill>
              </a:rPr>
              <a:t>has</a:t>
            </a:r>
            <a:r>
              <a:rPr lang="en-US" sz="2400" dirty="0" smtClean="0">
                <a:solidFill>
                  <a:schemeClr val="bg1"/>
                </a:solidFill>
              </a:rPr>
              <a:t> an established system or process?</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Who doesn’t?</a:t>
            </a:r>
          </a:p>
          <a:p>
            <a:pPr marL="742950" lvl="1" indent="-285750">
              <a:buFont typeface="Arial" panose="020B0604020202020204" pitchFamily="34" charset="0"/>
              <a:buChar char="•"/>
            </a:pPr>
            <a:r>
              <a:rPr lang="en-US" sz="2400" dirty="0" smtClean="0">
                <a:solidFill>
                  <a:schemeClr val="bg1"/>
                </a:solidFill>
              </a:rPr>
              <a:t>If you don’t, </a:t>
            </a:r>
            <a:r>
              <a:rPr lang="en-US" sz="2400" u="sng" dirty="0" smtClean="0">
                <a:solidFill>
                  <a:schemeClr val="bg1"/>
                </a:solidFill>
              </a:rPr>
              <a:t>how</a:t>
            </a:r>
            <a:r>
              <a:rPr lang="en-US" sz="2400" dirty="0" smtClean="0">
                <a:solidFill>
                  <a:schemeClr val="bg1"/>
                </a:solidFill>
              </a:rPr>
              <a:t> are you managing your filings?</a:t>
            </a:r>
          </a:p>
          <a:p>
            <a:pPr marL="742950" lvl="1" indent="-285750">
              <a:buFont typeface="Arial" panose="020B0604020202020204" pitchFamily="34" charset="0"/>
              <a:buChar char="•"/>
            </a:pPr>
            <a:r>
              <a:rPr lang="en-US" sz="2400" dirty="0" smtClean="0">
                <a:solidFill>
                  <a:schemeClr val="bg1"/>
                </a:solidFill>
              </a:rPr>
              <a:t>Do you think it’s working for you or are you making it work because that’s the way it has always been?</a:t>
            </a:r>
            <a:endParaRPr lang="en-US" sz="2400" dirty="0">
              <a:solidFill>
                <a:schemeClr val="bg1"/>
              </a:solidFill>
            </a:endParaRPr>
          </a:p>
        </p:txBody>
      </p:sp>
    </p:spTree>
    <p:extLst>
      <p:ext uri="{BB962C8B-B14F-4D97-AF65-F5344CB8AC3E}">
        <p14:creationId xmlns:p14="http://schemas.microsoft.com/office/powerpoint/2010/main" val="203988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0806"/>
          <a:stretch/>
        </p:blipFill>
        <p:spPr>
          <a:xfrm>
            <a:off x="206767" y="829773"/>
            <a:ext cx="11324003" cy="4666251"/>
          </a:xfrm>
          <a:prstGeom prst="rect">
            <a:avLst/>
          </a:prstGeom>
          <a:ln>
            <a:solidFill>
              <a:schemeClr val="accent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5057">
            <a:off x="6273603" y="974225"/>
            <a:ext cx="5339166" cy="5781782"/>
          </a:xfrm>
          <a:prstGeom prst="rect">
            <a:avLst/>
          </a:prstGeom>
          <a:ln>
            <a:solidFill>
              <a:schemeClr val="accent1"/>
            </a:solidFill>
          </a:ln>
        </p:spPr>
      </p:pic>
    </p:spTree>
    <p:extLst>
      <p:ext uri="{BB962C8B-B14F-4D97-AF65-F5344CB8AC3E}">
        <p14:creationId xmlns:p14="http://schemas.microsoft.com/office/powerpoint/2010/main" val="2573433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469572" y="2563586"/>
            <a:ext cx="8801100" cy="923330"/>
          </a:xfrm>
          <a:prstGeom prst="rect">
            <a:avLst/>
          </a:prstGeom>
          <a:noFill/>
        </p:spPr>
        <p:txBody>
          <a:bodyPr wrap="square" rtlCol="0">
            <a:spAutoFit/>
          </a:bodyPr>
          <a:lstStyle/>
          <a:p>
            <a:r>
              <a:rPr lang="en-US" sz="5400" b="1" dirty="0" smtClean="0">
                <a:solidFill>
                  <a:schemeClr val="bg1"/>
                </a:solidFill>
              </a:rPr>
              <a:t>COST - BENEFIT ANALYSIS</a:t>
            </a:r>
            <a:endParaRPr lang="en-US" sz="5400" b="1" dirty="0">
              <a:solidFill>
                <a:schemeClr val="bg1"/>
              </a:solidFill>
            </a:endParaRPr>
          </a:p>
        </p:txBody>
      </p:sp>
    </p:spTree>
    <p:extLst>
      <p:ext uri="{BB962C8B-B14F-4D97-AF65-F5344CB8AC3E}">
        <p14:creationId xmlns:p14="http://schemas.microsoft.com/office/powerpoint/2010/main" val="47052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a:solidFill>
                  <a:srgbClr val="FF0000"/>
                </a:solidFill>
              </a:rPr>
              <a:t>“…a systematic approach to estimating the strengths and weaknesses of alternatives; it is used to determine options that provide the best approach to achieve benefits while preserving savings.”</a:t>
            </a:r>
          </a:p>
          <a:p>
            <a:pPr marL="0" indent="0" algn="r">
              <a:buNone/>
            </a:pPr>
            <a:r>
              <a:rPr lang="en-US" sz="2800" i="1" dirty="0"/>
              <a:t>-Wikipedia</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7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dirty="0"/>
              <a:t>What are the benefits? </a:t>
            </a:r>
          </a:p>
          <a:p>
            <a:pPr marL="0" indent="0" algn="ctr">
              <a:buNone/>
            </a:pPr>
            <a:r>
              <a:rPr lang="en-US" sz="2800" b="1" dirty="0">
                <a:solidFill>
                  <a:srgbClr val="FF0000"/>
                </a:solidFill>
              </a:rPr>
              <a:t>(Benefit to the Citizens/Taxpayers)</a:t>
            </a:r>
          </a:p>
          <a:p>
            <a:pPr marL="0" indent="0" algn="ctr">
              <a:buNone/>
            </a:pPr>
            <a:r>
              <a:rPr lang="en-US" sz="2800" dirty="0"/>
              <a:t> </a:t>
            </a:r>
          </a:p>
        </p:txBody>
      </p:sp>
      <p:pic>
        <p:nvPicPr>
          <p:cNvPr id="3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2819400"/>
            <a:ext cx="7467600" cy="2308324"/>
          </a:xfrm>
          <a:prstGeom prst="rect">
            <a:avLst/>
          </a:prstGeom>
          <a:noFill/>
        </p:spPr>
        <p:txBody>
          <a:bodyPr wrap="square" rtlCol="0">
            <a:spAutoFit/>
          </a:bodyPr>
          <a:lstStyle/>
          <a:p>
            <a:pPr algn="ctr" defTabSz="914400"/>
            <a:r>
              <a:rPr lang="en-US" sz="4800" dirty="0">
                <a:solidFill>
                  <a:prstClr val="black"/>
                </a:solidFill>
              </a:rPr>
              <a:t>Fair and equitable tax burden allocation is the primary benefit sought by assessors…</a:t>
            </a:r>
          </a:p>
        </p:txBody>
      </p:sp>
    </p:spTree>
    <p:extLst>
      <p:ext uri="{BB962C8B-B14F-4D97-AF65-F5344CB8AC3E}">
        <p14:creationId xmlns:p14="http://schemas.microsoft.com/office/powerpoint/2010/main" val="3950483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algn="ctr"/>
            <a:r>
              <a:rPr lang="en-US" b="1" dirty="0" smtClean="0"/>
              <a:t>A Four House Town</a:t>
            </a:r>
            <a:r>
              <a:rPr lang="en-US" b="1" dirty="0" smtClean="0">
                <a:solidFill>
                  <a:schemeClr val="accent1"/>
                </a:solidFill>
              </a:rPr>
              <a:t> </a:t>
            </a:r>
            <a:br>
              <a:rPr lang="en-US" b="1" dirty="0" smtClean="0">
                <a:solidFill>
                  <a:schemeClr val="accent1"/>
                </a:solidFill>
              </a:rPr>
            </a:br>
            <a:r>
              <a:rPr lang="en-US" b="1" dirty="0" smtClean="0">
                <a:solidFill>
                  <a:schemeClr val="accent1"/>
                </a:solidFill>
              </a:rPr>
              <a:t>Individual Value Impact </a:t>
            </a:r>
            <a:br>
              <a:rPr lang="en-US" b="1" dirty="0" smtClean="0">
                <a:solidFill>
                  <a:schemeClr val="accent1"/>
                </a:solidFill>
              </a:rPr>
            </a:br>
            <a:r>
              <a:rPr lang="en-US" sz="2700" b="1" dirty="0">
                <a:solidFill>
                  <a:schemeClr val="accent1"/>
                </a:solidFill>
              </a:rPr>
              <a:t>(appealed property example)</a:t>
            </a:r>
            <a:endParaRPr lang="en-US" sz="2700" b="1" dirty="0"/>
          </a:p>
        </p:txBody>
      </p:sp>
      <p:pic>
        <p:nvPicPr>
          <p:cNvPr id="26627"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246" y="320198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7"/>
          <p:cNvSpPr txBox="1">
            <a:spLocks noChangeArrowheads="1"/>
          </p:cNvSpPr>
          <p:nvPr/>
        </p:nvSpPr>
        <p:spPr bwMode="auto">
          <a:xfrm>
            <a:off x="1790297" y="1905001"/>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dirty="0">
                <a:solidFill>
                  <a:prstClr val="black"/>
                </a:solidFill>
              </a:rPr>
              <a:t>Assume that the various entities and taxing districts (City, County, School, etc.) require a total of </a:t>
            </a:r>
            <a:r>
              <a:rPr lang="en-US" b="1" u="sng" dirty="0">
                <a:solidFill>
                  <a:prstClr val="black"/>
                </a:solidFill>
              </a:rPr>
              <a:t>$4,000 </a:t>
            </a:r>
            <a:r>
              <a:rPr lang="en-US" dirty="0">
                <a:solidFill>
                  <a:prstClr val="black"/>
                </a:solidFill>
              </a:rPr>
              <a:t>to operate</a:t>
            </a:r>
          </a:p>
        </p:txBody>
      </p:sp>
      <p:sp>
        <p:nvSpPr>
          <p:cNvPr id="26629" name="TextBox 8"/>
          <p:cNvSpPr txBox="1">
            <a:spLocks noChangeArrowheads="1"/>
          </p:cNvSpPr>
          <p:nvPr/>
        </p:nvSpPr>
        <p:spPr bwMode="auto">
          <a:xfrm>
            <a:off x="1738238" y="3063488"/>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26630" name="TextBox 9"/>
          <p:cNvSpPr txBox="1">
            <a:spLocks noChangeArrowheads="1"/>
          </p:cNvSpPr>
          <p:nvPr/>
        </p:nvSpPr>
        <p:spPr bwMode="auto">
          <a:xfrm>
            <a:off x="1717589" y="4173553"/>
            <a:ext cx="13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TAXES = $1,000</a:t>
            </a:r>
          </a:p>
        </p:txBody>
      </p:sp>
      <p:sp>
        <p:nvSpPr>
          <p:cNvPr id="32" name="TextBox 31"/>
          <p:cNvSpPr txBox="1">
            <a:spLocks noChangeArrowheads="1"/>
          </p:cNvSpPr>
          <p:nvPr/>
        </p:nvSpPr>
        <p:spPr bwMode="auto">
          <a:xfrm>
            <a:off x="5362724" y="4173552"/>
            <a:ext cx="1430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b="1" dirty="0">
                <a:solidFill>
                  <a:srgbClr val="FF0000"/>
                </a:solidFill>
              </a:rPr>
              <a:t>Individual Value Reduced $25,000 </a:t>
            </a:r>
          </a:p>
        </p:txBody>
      </p:sp>
      <p:pic>
        <p:nvPicPr>
          <p:cNvPr id="33"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730" y="320198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8"/>
          <p:cNvSpPr txBox="1">
            <a:spLocks noChangeArrowheads="1"/>
          </p:cNvSpPr>
          <p:nvPr/>
        </p:nvSpPr>
        <p:spPr bwMode="auto">
          <a:xfrm>
            <a:off x="4074722" y="3063487"/>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35" name="TextBox 9"/>
          <p:cNvSpPr txBox="1">
            <a:spLocks noChangeArrowheads="1"/>
          </p:cNvSpPr>
          <p:nvPr/>
        </p:nvSpPr>
        <p:spPr bwMode="auto">
          <a:xfrm>
            <a:off x="4054073" y="4173552"/>
            <a:ext cx="13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TAXES = $1,000</a:t>
            </a:r>
          </a:p>
        </p:txBody>
      </p:sp>
      <p:pic>
        <p:nvPicPr>
          <p:cNvPr id="36"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177" y="541961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8"/>
          <p:cNvSpPr txBox="1">
            <a:spLocks noChangeArrowheads="1"/>
          </p:cNvSpPr>
          <p:nvPr/>
        </p:nvSpPr>
        <p:spPr bwMode="auto">
          <a:xfrm>
            <a:off x="1759169" y="5281111"/>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38" name="TextBox 9"/>
          <p:cNvSpPr txBox="1">
            <a:spLocks noChangeArrowheads="1"/>
          </p:cNvSpPr>
          <p:nvPr/>
        </p:nvSpPr>
        <p:spPr bwMode="auto">
          <a:xfrm>
            <a:off x="1738520" y="6391176"/>
            <a:ext cx="13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TAXES = $1,000</a:t>
            </a:r>
          </a:p>
        </p:txBody>
      </p:sp>
      <p:pic>
        <p:nvPicPr>
          <p:cNvPr id="39"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824" y="541961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8"/>
          <p:cNvSpPr txBox="1">
            <a:spLocks noChangeArrowheads="1"/>
          </p:cNvSpPr>
          <p:nvPr/>
        </p:nvSpPr>
        <p:spPr bwMode="auto">
          <a:xfrm>
            <a:off x="4074816" y="5281111"/>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41" name="TextBox 9"/>
          <p:cNvSpPr txBox="1">
            <a:spLocks noChangeArrowheads="1"/>
          </p:cNvSpPr>
          <p:nvPr/>
        </p:nvSpPr>
        <p:spPr bwMode="auto">
          <a:xfrm>
            <a:off x="4054167" y="6391176"/>
            <a:ext cx="13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TAXES = $1,000</a:t>
            </a:r>
          </a:p>
        </p:txBody>
      </p:sp>
      <p:graphicFrame>
        <p:nvGraphicFramePr>
          <p:cNvPr id="2" name="Chart 1"/>
          <p:cNvGraphicFramePr/>
          <p:nvPr>
            <p:extLst/>
          </p:nvPr>
        </p:nvGraphicFramePr>
        <p:xfrm>
          <a:off x="2417234" y="3857368"/>
          <a:ext cx="2315459" cy="1990610"/>
        </p:xfrm>
        <a:graphic>
          <a:graphicData uri="http://schemas.openxmlformats.org/drawingml/2006/chart">
            <c:chart xmlns:c="http://schemas.openxmlformats.org/drawingml/2006/chart" xmlns:r="http://schemas.openxmlformats.org/officeDocument/2006/relationships" r:id="rId3"/>
          </a:graphicData>
        </a:graphic>
      </p:graphicFrame>
      <p:pic>
        <p:nvPicPr>
          <p:cNvPr id="42"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613" y="318650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8"/>
          <p:cNvSpPr txBox="1">
            <a:spLocks noChangeArrowheads="1"/>
          </p:cNvSpPr>
          <p:nvPr/>
        </p:nvSpPr>
        <p:spPr bwMode="auto">
          <a:xfrm>
            <a:off x="6852016" y="3048002"/>
            <a:ext cx="1247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a:t>
            </a:r>
            <a:r>
              <a:rPr lang="en-US" sz="1200" b="1" dirty="0">
                <a:solidFill>
                  <a:srgbClr val="FF0000"/>
                </a:solidFill>
              </a:rPr>
              <a:t>$75,000</a:t>
            </a:r>
          </a:p>
        </p:txBody>
      </p:sp>
      <p:sp>
        <p:nvSpPr>
          <p:cNvPr id="44" name="TextBox 9"/>
          <p:cNvSpPr txBox="1">
            <a:spLocks noChangeArrowheads="1"/>
          </p:cNvSpPr>
          <p:nvPr/>
        </p:nvSpPr>
        <p:spPr bwMode="auto">
          <a:xfrm>
            <a:off x="6874554" y="4121593"/>
            <a:ext cx="1202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1200" b="1" dirty="0">
                <a:solidFill>
                  <a:prstClr val="black"/>
                </a:solidFill>
              </a:rPr>
              <a:t>TAXES =</a:t>
            </a:r>
            <a:r>
              <a:rPr lang="en-US" sz="1200" b="1" dirty="0">
                <a:solidFill>
                  <a:srgbClr val="FF0000"/>
                </a:solidFill>
              </a:rPr>
              <a:t> $800</a:t>
            </a:r>
          </a:p>
        </p:txBody>
      </p:sp>
      <p:pic>
        <p:nvPicPr>
          <p:cNvPr id="45"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097" y="3186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8"/>
          <p:cNvSpPr txBox="1">
            <a:spLocks noChangeArrowheads="1"/>
          </p:cNvSpPr>
          <p:nvPr/>
        </p:nvSpPr>
        <p:spPr bwMode="auto">
          <a:xfrm>
            <a:off x="9125089" y="3048001"/>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47" name="TextBox 9"/>
          <p:cNvSpPr txBox="1">
            <a:spLocks noChangeArrowheads="1"/>
          </p:cNvSpPr>
          <p:nvPr/>
        </p:nvSpPr>
        <p:spPr bwMode="auto">
          <a:xfrm>
            <a:off x="9159224" y="4121593"/>
            <a:ext cx="1330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1200" b="1" dirty="0">
                <a:solidFill>
                  <a:prstClr val="black"/>
                </a:solidFill>
              </a:rPr>
              <a:t>TAXES =</a:t>
            </a:r>
            <a:r>
              <a:rPr lang="en-US" sz="1200" b="1" dirty="0">
                <a:solidFill>
                  <a:srgbClr val="FF0000"/>
                </a:solidFill>
              </a:rPr>
              <a:t> $1,067</a:t>
            </a:r>
          </a:p>
        </p:txBody>
      </p:sp>
      <p:pic>
        <p:nvPicPr>
          <p:cNvPr id="48"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544" y="540412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8"/>
          <p:cNvSpPr txBox="1">
            <a:spLocks noChangeArrowheads="1"/>
          </p:cNvSpPr>
          <p:nvPr/>
        </p:nvSpPr>
        <p:spPr bwMode="auto">
          <a:xfrm>
            <a:off x="6809536" y="5265625"/>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50" name="TextBox 9"/>
          <p:cNvSpPr txBox="1">
            <a:spLocks noChangeArrowheads="1"/>
          </p:cNvSpPr>
          <p:nvPr/>
        </p:nvSpPr>
        <p:spPr bwMode="auto">
          <a:xfrm>
            <a:off x="6789502" y="6334011"/>
            <a:ext cx="13306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1200" b="1" dirty="0">
                <a:solidFill>
                  <a:prstClr val="black"/>
                </a:solidFill>
              </a:rPr>
              <a:t>TAXES =</a:t>
            </a:r>
            <a:r>
              <a:rPr lang="en-US" sz="1200" b="1" dirty="0">
                <a:solidFill>
                  <a:srgbClr val="FF0000"/>
                </a:solidFill>
              </a:rPr>
              <a:t> $1,067</a:t>
            </a:r>
          </a:p>
        </p:txBody>
      </p:sp>
      <p:pic>
        <p:nvPicPr>
          <p:cNvPr id="51" name="Picture 2" descr="C:\Documents and Settings\asthomm\Local Settings\Temporary Internet Files\Content.IE5\MGWAXNIW\MCj0441738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191" y="540412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8"/>
          <p:cNvSpPr txBox="1">
            <a:spLocks noChangeArrowheads="1"/>
          </p:cNvSpPr>
          <p:nvPr/>
        </p:nvSpPr>
        <p:spPr bwMode="auto">
          <a:xfrm>
            <a:off x="9125183" y="5265625"/>
            <a:ext cx="1332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r>
              <a:rPr lang="en-US" sz="1200" b="1" dirty="0">
                <a:solidFill>
                  <a:prstClr val="black"/>
                </a:solidFill>
              </a:rPr>
              <a:t>EMV = $100,000</a:t>
            </a:r>
          </a:p>
        </p:txBody>
      </p:sp>
      <p:sp>
        <p:nvSpPr>
          <p:cNvPr id="53" name="TextBox 9"/>
          <p:cNvSpPr txBox="1">
            <a:spLocks noChangeArrowheads="1"/>
          </p:cNvSpPr>
          <p:nvPr/>
        </p:nvSpPr>
        <p:spPr bwMode="auto">
          <a:xfrm>
            <a:off x="9126080" y="6334011"/>
            <a:ext cx="13306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1200" b="1" dirty="0">
                <a:solidFill>
                  <a:prstClr val="black"/>
                </a:solidFill>
              </a:rPr>
              <a:t>TAXES =</a:t>
            </a:r>
            <a:r>
              <a:rPr lang="en-US" sz="1200" b="1" dirty="0">
                <a:solidFill>
                  <a:srgbClr val="FF0000"/>
                </a:solidFill>
              </a:rPr>
              <a:t> $1,067</a:t>
            </a:r>
          </a:p>
        </p:txBody>
      </p:sp>
      <p:graphicFrame>
        <p:nvGraphicFramePr>
          <p:cNvPr id="54" name="Chart 53"/>
          <p:cNvGraphicFramePr/>
          <p:nvPr>
            <p:extLst/>
          </p:nvPr>
        </p:nvGraphicFramePr>
        <p:xfrm>
          <a:off x="7467601" y="3841882"/>
          <a:ext cx="2315459" cy="199061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738521" y="3063488"/>
            <a:ext cx="3689549" cy="358920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5" name="Rectangle 54"/>
          <p:cNvSpPr/>
          <p:nvPr/>
        </p:nvSpPr>
        <p:spPr>
          <a:xfrm>
            <a:off x="6763226" y="3069191"/>
            <a:ext cx="3689549" cy="358920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56" name="Straight Arrow Connector 55"/>
          <p:cNvCxnSpPr>
            <a:cxnSpLocks noChangeShapeType="1"/>
            <a:stCxn id="32" idx="0"/>
          </p:cNvCxnSpPr>
          <p:nvPr/>
        </p:nvCxnSpPr>
        <p:spPr bwMode="auto">
          <a:xfrm flipV="1">
            <a:off x="6077892" y="3325001"/>
            <a:ext cx="940652" cy="848550"/>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941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p:bldP spid="44" grpId="0"/>
      <p:bldP spid="46" grpId="0"/>
      <p:bldP spid="47" grpId="0"/>
      <p:bldP spid="49" grpId="0"/>
      <p:bldP spid="50" grpId="0"/>
      <p:bldP spid="52" grpId="0"/>
      <p:bldP spid="53" grpId="0"/>
      <p:bldGraphic spid="54" grpId="0">
        <p:bldAsOne/>
      </p:bldGraphic>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b="1" dirty="0">
                <a:solidFill>
                  <a:srgbClr val="FF0000"/>
                </a:solidFill>
              </a:rPr>
              <a:t>(Benefit to the Citizens/Taxpayers)</a:t>
            </a:r>
          </a:p>
          <a:p>
            <a:pPr marL="0" indent="0" algn="ctr">
              <a:buNone/>
            </a:pPr>
            <a:endParaRPr lang="en-US" sz="2800" dirty="0"/>
          </a:p>
        </p:txBody>
      </p:sp>
      <p:pic>
        <p:nvPicPr>
          <p:cNvPr id="3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16320" y="1905001"/>
            <a:ext cx="6227681" cy="4524315"/>
          </a:xfrm>
          <a:prstGeom prst="rect">
            <a:avLst/>
          </a:prstGeom>
          <a:noFill/>
        </p:spPr>
        <p:txBody>
          <a:bodyPr wrap="square" rtlCol="0">
            <a:spAutoFit/>
          </a:bodyPr>
          <a:lstStyle/>
          <a:p>
            <a:pPr algn="ctr" defTabSz="914400"/>
            <a:r>
              <a:rPr lang="en-US" b="1" dirty="0">
                <a:solidFill>
                  <a:prstClr val="black"/>
                </a:solidFill>
              </a:rPr>
              <a:t>Changes to estimated values carry forward with the impact of </a:t>
            </a:r>
            <a:r>
              <a:rPr lang="en-US" b="1" i="1" dirty="0">
                <a:solidFill>
                  <a:prstClr val="black"/>
                </a:solidFill>
              </a:rPr>
              <a:t>shifting</a:t>
            </a:r>
            <a:r>
              <a:rPr lang="en-US" b="1" dirty="0">
                <a:solidFill>
                  <a:prstClr val="black"/>
                </a:solidFill>
              </a:rPr>
              <a:t> who pays what portion!</a:t>
            </a:r>
          </a:p>
          <a:p>
            <a:pPr algn="ctr" defTabSz="914400"/>
            <a:endParaRPr lang="en-US" dirty="0">
              <a:solidFill>
                <a:prstClr val="black"/>
              </a:solidFill>
            </a:endParaRPr>
          </a:p>
          <a:p>
            <a:pPr defTabSz="914400"/>
            <a:r>
              <a:rPr lang="en-US" dirty="0">
                <a:solidFill>
                  <a:prstClr val="black"/>
                </a:solidFill>
              </a:rPr>
              <a:t>Because Tax Representatives and Tax Attorneys are interested in making money, they are aggressively pursuing the most lucrative potential clients. This results in many formal appeals on higher value and higher tax rate property types.  </a:t>
            </a:r>
          </a:p>
          <a:p>
            <a:pPr marL="285750" indent="-285750" defTabSz="914400">
              <a:buFont typeface="Arial" panose="020B0604020202020204" pitchFamily="34" charset="0"/>
              <a:buChar char="•"/>
            </a:pPr>
            <a:endParaRPr lang="en-US" dirty="0">
              <a:solidFill>
                <a:prstClr val="black"/>
              </a:solidFill>
            </a:endParaRPr>
          </a:p>
          <a:p>
            <a:pPr defTabSz="914400"/>
            <a:r>
              <a:rPr lang="en-US" dirty="0">
                <a:solidFill>
                  <a:prstClr val="black"/>
                </a:solidFill>
              </a:rPr>
              <a:t>Put another way, the “average” taxpayer is not represented by a powerful attorney who aggressively advocates to lower their property tax burden </a:t>
            </a:r>
            <a:r>
              <a:rPr lang="en-US" u="sng" dirty="0">
                <a:solidFill>
                  <a:prstClr val="black"/>
                </a:solidFill>
              </a:rPr>
              <a:t>every year.</a:t>
            </a:r>
            <a:r>
              <a:rPr lang="en-US" dirty="0">
                <a:solidFill>
                  <a:prstClr val="black"/>
                </a:solidFill>
              </a:rPr>
              <a:t> </a:t>
            </a:r>
          </a:p>
          <a:p>
            <a:pPr marL="285750" indent="-285750" defTabSz="914400">
              <a:buFont typeface="Arial" panose="020B0604020202020204" pitchFamily="34" charset="0"/>
              <a:buChar char="•"/>
            </a:pPr>
            <a:endParaRPr lang="en-US" u="sng" dirty="0">
              <a:solidFill>
                <a:prstClr val="black"/>
              </a:solidFill>
            </a:endParaRPr>
          </a:p>
          <a:p>
            <a:pPr defTabSz="914400"/>
            <a:r>
              <a:rPr lang="en-US" dirty="0">
                <a:solidFill>
                  <a:prstClr val="black"/>
                </a:solidFill>
              </a:rPr>
              <a:t>As assessors we must do our best to keep accurate values in place.  If the value is incorrect, fix it, don’t be attached to assessed values.  But when the appeal is without merit, keep the collective taxpayer’s best interests in mind.</a:t>
            </a:r>
          </a:p>
        </p:txBody>
      </p:sp>
      <p:pic>
        <p:nvPicPr>
          <p:cNvPr id="3074" name="Picture 2" descr="C:\users\asthomm\AppData\Local\Microsoft\Windows\Temporary Internet Files\Content.IE5\IV95ISG1\MoneyBag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431" y="2885907"/>
            <a:ext cx="1065116" cy="10413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thomm\AppData\Local\Microsoft\Windows\Temporary Internet Files\Content.IE5\IV95ISG1\Average-Ma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1587" y="4138831"/>
            <a:ext cx="310805" cy="880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sthomm\AppData\Local\Microsoft\Windows\Temporary Internet Files\Content.IE5\IV95ISG1\shiftchangeLLC-logo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5985" y="5512322"/>
            <a:ext cx="1022007" cy="50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1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dirty="0"/>
              <a:t>County/City Employee </a:t>
            </a:r>
            <a:r>
              <a:rPr lang="en-US" sz="2800" b="1" dirty="0">
                <a:solidFill>
                  <a:srgbClr val="FF0000"/>
                </a:solidFill>
              </a:rPr>
              <a:t>(Cost to the Citizens/Taxpayers)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1752600" y="1905000"/>
          <a:ext cx="86868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1" y="5562600"/>
            <a:ext cx="7218281" cy="54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58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dirty="0"/>
              <a:t>Hiring an Expert Appraiser </a:t>
            </a:r>
          </a:p>
          <a:p>
            <a:pPr marL="0" indent="0" algn="ctr">
              <a:buNone/>
            </a:pPr>
            <a:r>
              <a:rPr lang="en-US" sz="2800" b="1" dirty="0">
                <a:solidFill>
                  <a:srgbClr val="FF0000"/>
                </a:solidFill>
              </a:rPr>
              <a:t>(Cost to the Citizens/Taxpayers)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nvPr>
        </p:nvGraphicFramePr>
        <p:xfrm>
          <a:off x="1676400" y="2839309"/>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362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dirty="0"/>
              <a:t>Hiring an Expert Attorney </a:t>
            </a:r>
          </a:p>
          <a:p>
            <a:pPr marL="0" indent="0" algn="ctr">
              <a:buNone/>
            </a:pPr>
            <a:r>
              <a:rPr lang="en-US" sz="2800" b="1" dirty="0">
                <a:solidFill>
                  <a:srgbClr val="FF0000"/>
                </a:solidFill>
              </a:rPr>
              <a:t>(Cost to the Citizens/Taxpayers)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nvPr>
        </p:nvGraphicFramePr>
        <p:xfrm>
          <a:off x="1676400" y="2839309"/>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01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dirty="0"/>
              <a:t>Interest</a:t>
            </a:r>
          </a:p>
          <a:p>
            <a:pPr marL="0" indent="0" algn="ctr">
              <a:buNone/>
            </a:pPr>
            <a:r>
              <a:rPr lang="en-US" sz="2800" b="1" dirty="0">
                <a:solidFill>
                  <a:srgbClr val="FF0000"/>
                </a:solidFill>
              </a:rPr>
              <a:t>(Cost to the Citizens/Taxpayers)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742804"/>
            <a:ext cx="89066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119" y="2583123"/>
            <a:ext cx="6776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190" y="4311010"/>
            <a:ext cx="6761884" cy="94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8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304800" y="223758"/>
            <a:ext cx="10579100" cy="5816977"/>
          </a:xfrm>
          <a:prstGeom prst="rect">
            <a:avLst/>
          </a:prstGeom>
          <a:noFill/>
        </p:spPr>
        <p:txBody>
          <a:bodyPr wrap="square" rtlCol="0">
            <a:spAutoFit/>
          </a:bodyPr>
          <a:lstStyle/>
          <a:p>
            <a:pPr>
              <a:lnSpc>
                <a:spcPct val="150000"/>
              </a:lnSpc>
            </a:pPr>
            <a:r>
              <a:rPr lang="en-US" sz="2800" b="1" dirty="0">
                <a:solidFill>
                  <a:schemeClr val="bg1"/>
                </a:solidFill>
              </a:rPr>
              <a:t>Case Management</a:t>
            </a:r>
          </a:p>
          <a:p>
            <a:pPr marL="285750" indent="-285750">
              <a:lnSpc>
                <a:spcPct val="150000"/>
              </a:lnSpc>
              <a:buFont typeface="Arial" panose="020B0604020202020204" pitchFamily="34" charset="0"/>
              <a:buChar char="•"/>
            </a:pPr>
            <a:r>
              <a:rPr lang="en-US" sz="2000" dirty="0">
                <a:solidFill>
                  <a:schemeClr val="bg1"/>
                </a:solidFill>
              </a:rPr>
              <a:t>Likely your office already has an established </a:t>
            </a:r>
            <a:r>
              <a:rPr lang="en-US" sz="2000" dirty="0" smtClean="0">
                <a:solidFill>
                  <a:schemeClr val="bg1"/>
                </a:solidFill>
              </a:rPr>
              <a:t>process</a:t>
            </a:r>
          </a:p>
          <a:p>
            <a:pPr marL="800100" lvl="1" indent="-342900">
              <a:lnSpc>
                <a:spcPct val="150000"/>
              </a:lnSpc>
              <a:buFont typeface="Arial" panose="020B0604020202020204" pitchFamily="34" charset="0"/>
              <a:buChar char="•"/>
            </a:pPr>
            <a:r>
              <a:rPr lang="en-US" sz="2000" dirty="0" smtClean="0">
                <a:solidFill>
                  <a:schemeClr val="bg1"/>
                </a:solidFill>
              </a:rPr>
              <a:t>Is you current process </a:t>
            </a:r>
            <a:r>
              <a:rPr lang="en-US" sz="2000" i="1" u="sng" dirty="0" smtClean="0">
                <a:solidFill>
                  <a:schemeClr val="bg1"/>
                </a:solidFill>
              </a:rPr>
              <a:t>really</a:t>
            </a:r>
            <a:r>
              <a:rPr lang="en-US" sz="2000" dirty="0" smtClean="0">
                <a:solidFill>
                  <a:schemeClr val="bg1"/>
                </a:solidFill>
              </a:rPr>
              <a:t> current?  When was the last time you revisited them?  Are you just doing things because that’s the way they have always been done?</a:t>
            </a:r>
            <a:endParaRPr lang="en-US" sz="2000" dirty="0">
              <a:solidFill>
                <a:schemeClr val="bg1"/>
              </a:solidFill>
            </a:endParaRPr>
          </a:p>
          <a:p>
            <a:pPr marL="742950" lvl="1" indent="-285750">
              <a:lnSpc>
                <a:spcPct val="150000"/>
              </a:lnSpc>
              <a:buFont typeface="Arial" panose="020B0604020202020204" pitchFamily="34" charset="0"/>
              <a:buChar char="•"/>
            </a:pPr>
            <a:r>
              <a:rPr lang="en-US" sz="2000" dirty="0">
                <a:solidFill>
                  <a:schemeClr val="bg1"/>
                </a:solidFill>
              </a:rPr>
              <a:t>If not, consider </a:t>
            </a:r>
            <a:r>
              <a:rPr lang="en-US" sz="2000" dirty="0" smtClean="0">
                <a:solidFill>
                  <a:schemeClr val="bg1"/>
                </a:solidFill>
              </a:rPr>
              <a:t>updating and establishing </a:t>
            </a:r>
            <a:r>
              <a:rPr lang="en-US" sz="2000" dirty="0">
                <a:solidFill>
                  <a:schemeClr val="bg1"/>
                </a:solidFill>
              </a:rPr>
              <a:t>a set process  </a:t>
            </a:r>
            <a:endParaRPr lang="en-US" sz="2000" dirty="0" smtClean="0">
              <a:solidFill>
                <a:schemeClr val="bg1"/>
              </a:solidFill>
            </a:endParaRPr>
          </a:p>
          <a:p>
            <a:pPr marL="742950" lvl="1" indent="-285750">
              <a:lnSpc>
                <a:spcPct val="150000"/>
              </a:lnSpc>
              <a:buFont typeface="Arial" panose="020B0604020202020204" pitchFamily="34" charset="0"/>
              <a:buChar char="•"/>
            </a:pPr>
            <a:r>
              <a:rPr lang="en-US" sz="2000" dirty="0" smtClean="0">
                <a:solidFill>
                  <a:schemeClr val="bg1"/>
                </a:solidFill>
              </a:rPr>
              <a:t>Consider adding outlook tasks &amp; alerts</a:t>
            </a:r>
            <a:endParaRPr lang="en-US" sz="2000" dirty="0">
              <a:solidFill>
                <a:schemeClr val="bg1"/>
              </a:solidFill>
            </a:endParaRPr>
          </a:p>
          <a:p>
            <a:pPr marL="285750" indent="-285750">
              <a:lnSpc>
                <a:spcPct val="150000"/>
              </a:lnSpc>
              <a:buFont typeface="Arial" panose="020B0604020202020204" pitchFamily="34" charset="0"/>
              <a:buChar char="•"/>
            </a:pPr>
            <a:endParaRPr lang="en-US" sz="2000" dirty="0">
              <a:solidFill>
                <a:schemeClr val="bg1"/>
              </a:solidFill>
            </a:endParaRPr>
          </a:p>
          <a:p>
            <a:pPr marL="285750" indent="-285750">
              <a:lnSpc>
                <a:spcPct val="150000"/>
              </a:lnSpc>
              <a:buFont typeface="Arial" panose="020B0604020202020204" pitchFamily="34" charset="0"/>
              <a:buChar char="•"/>
            </a:pPr>
            <a:r>
              <a:rPr lang="en-US" sz="2000" dirty="0">
                <a:solidFill>
                  <a:schemeClr val="bg1"/>
                </a:solidFill>
              </a:rPr>
              <a:t>You could utilize both…</a:t>
            </a:r>
          </a:p>
          <a:p>
            <a:pPr marL="742950" lvl="1" indent="-285750">
              <a:lnSpc>
                <a:spcPct val="150000"/>
              </a:lnSpc>
              <a:buFont typeface="Arial" panose="020B0604020202020204" pitchFamily="34" charset="0"/>
              <a:buChar char="•"/>
            </a:pPr>
            <a:r>
              <a:rPr lang="en-US" sz="2000" dirty="0">
                <a:solidFill>
                  <a:schemeClr val="bg1"/>
                </a:solidFill>
              </a:rPr>
              <a:t>Electronic tracking form for each case </a:t>
            </a:r>
          </a:p>
          <a:p>
            <a:pPr marL="742950" lvl="1" indent="-285750">
              <a:lnSpc>
                <a:spcPct val="150000"/>
              </a:lnSpc>
              <a:buFont typeface="Arial" panose="020B0604020202020204" pitchFamily="34" charset="0"/>
              <a:buChar char="•"/>
            </a:pPr>
            <a:r>
              <a:rPr lang="en-US" sz="2000" dirty="0">
                <a:solidFill>
                  <a:schemeClr val="bg1"/>
                </a:solidFill>
              </a:rPr>
              <a:t>Excel file with a more detailed condensed tracking system  </a:t>
            </a:r>
          </a:p>
          <a:p>
            <a:pPr marL="285750" indent="-285750">
              <a:lnSpc>
                <a:spcPct val="150000"/>
              </a:lnSpc>
              <a:buFont typeface="Arial" panose="020B0604020202020204" pitchFamily="34" charset="0"/>
              <a:buChar char="•"/>
            </a:pPr>
            <a:r>
              <a:rPr lang="en-US" sz="2000" dirty="0">
                <a:solidFill>
                  <a:schemeClr val="bg1"/>
                </a:solidFill>
              </a:rPr>
              <a:t>Both are initially labor intensive, but are huge time saving tools</a:t>
            </a:r>
          </a:p>
        </p:txBody>
      </p:sp>
    </p:spTree>
    <p:extLst>
      <p:ext uri="{BB962C8B-B14F-4D97-AF65-F5344CB8AC3E}">
        <p14:creationId xmlns:p14="http://schemas.microsoft.com/office/powerpoint/2010/main" val="1893324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0"/>
            <a:ext cx="8229600" cy="1600200"/>
          </a:xfrm>
        </p:spPr>
        <p:txBody>
          <a:bodyPr>
            <a:normAutofit/>
          </a:bodyPr>
          <a:lstStyle/>
          <a:p>
            <a:pPr marL="0" indent="0" algn="ctr">
              <a:buNone/>
            </a:pPr>
            <a:r>
              <a:rPr lang="en-US" sz="2800" dirty="0"/>
              <a:t>What are the costs? </a:t>
            </a:r>
          </a:p>
          <a:p>
            <a:pPr marL="0" indent="0" algn="ctr">
              <a:buNone/>
            </a:pPr>
            <a:r>
              <a:rPr lang="en-US" sz="2800" b="1" dirty="0">
                <a:solidFill>
                  <a:srgbClr val="FF0000"/>
                </a:solidFill>
              </a:rPr>
              <a:t>(Cost to the Citizens/Taxpayers)</a:t>
            </a:r>
          </a:p>
          <a:p>
            <a:pPr marL="0" indent="0" algn="ctr">
              <a:buNone/>
            </a:pPr>
            <a:endParaRPr lang="en-US" sz="2800" b="1" dirty="0">
              <a:solidFill>
                <a:srgbClr val="FF0000"/>
              </a:solidFill>
            </a:endParaRPr>
          </a:p>
          <a:p>
            <a:pPr marL="0" indent="0">
              <a:buNone/>
            </a:pPr>
            <a:endParaRPr lang="en-US" sz="800" b="1" dirty="0">
              <a:solidFill>
                <a:srgbClr val="FF0000"/>
              </a:solidFill>
            </a:endParaRPr>
          </a:p>
          <a:p>
            <a:pPr marL="0" indent="0">
              <a:buNone/>
            </a:pPr>
            <a:endParaRPr lang="en-US" sz="1600" dirty="0"/>
          </a:p>
          <a:p>
            <a:pPr marL="0" indent="0">
              <a:buNone/>
            </a:pPr>
            <a:endParaRPr lang="en-US" sz="1600" dirty="0"/>
          </a:p>
          <a:p>
            <a:pPr marL="0" indent="0">
              <a:buNone/>
            </a:pPr>
            <a:endParaRPr lang="en-US" sz="2400" dirty="0"/>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2438400" y="26670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524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b="1" dirty="0">
                <a:solidFill>
                  <a:srgbClr val="FF0000"/>
                </a:solidFill>
              </a:rPr>
              <a:t>What are the risks?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2209801"/>
            <a:ext cx="7010400" cy="4524315"/>
          </a:xfrm>
          <a:prstGeom prst="rect">
            <a:avLst/>
          </a:prstGeom>
          <a:noFill/>
        </p:spPr>
        <p:txBody>
          <a:bodyPr wrap="square" rtlCol="0">
            <a:spAutoFit/>
          </a:bodyPr>
          <a:lstStyle/>
          <a:p>
            <a:pPr defTabSz="914400"/>
            <a:r>
              <a:rPr lang="en-US" dirty="0">
                <a:solidFill>
                  <a:prstClr val="black"/>
                </a:solidFill>
              </a:rPr>
              <a:t>By far, the greatest risk is incurring all of the costs of a trial on behalf of the taxpayer, and receiving a decision that is equal to or worse than what could have been achieved through a settlement.</a:t>
            </a:r>
          </a:p>
          <a:p>
            <a:pPr defTabSz="914400"/>
            <a:endParaRPr lang="en-US" dirty="0">
              <a:solidFill>
                <a:prstClr val="black"/>
              </a:solidFill>
            </a:endParaRPr>
          </a:p>
          <a:p>
            <a:pPr defTabSz="914400"/>
            <a:r>
              <a:rPr lang="en-US" dirty="0">
                <a:solidFill>
                  <a:prstClr val="black"/>
                </a:solidFill>
              </a:rPr>
              <a:t>For this reason it is important to study and understand the behavior of the tax court by reviewing decisions and considering potential, and likely outcomes.</a:t>
            </a:r>
          </a:p>
          <a:p>
            <a:pPr defTabSz="914400"/>
            <a:endParaRPr lang="en-US" dirty="0">
              <a:solidFill>
                <a:prstClr val="black"/>
              </a:solidFill>
            </a:endParaRPr>
          </a:p>
          <a:p>
            <a:pPr marL="285750" indent="-285750" defTabSz="914400">
              <a:buFont typeface="Arial" panose="020B0604020202020204" pitchFamily="34" charset="0"/>
              <a:buChar char="•"/>
            </a:pPr>
            <a:r>
              <a:rPr lang="en-US" dirty="0">
                <a:solidFill>
                  <a:prstClr val="black"/>
                </a:solidFill>
              </a:rPr>
              <a:t>What is the current assessed value, what is the effective tax rate, how far apart are we, what are the potential tax dollars associated with potential outcomes?</a:t>
            </a:r>
          </a:p>
          <a:p>
            <a:pPr marL="285750" indent="-285750" defTabSz="914400">
              <a:buFont typeface="Arial" panose="020B0604020202020204" pitchFamily="34" charset="0"/>
              <a:buChar char="•"/>
            </a:pPr>
            <a:r>
              <a:rPr lang="en-US" dirty="0">
                <a:solidFill>
                  <a:prstClr val="black"/>
                </a:solidFill>
              </a:rPr>
              <a:t>Who is the judge, have they ruled on a similar case?</a:t>
            </a:r>
          </a:p>
          <a:p>
            <a:pPr marL="285750" indent="-285750" defTabSz="914400">
              <a:buFont typeface="Arial" panose="020B0604020202020204" pitchFamily="34" charset="0"/>
              <a:buChar char="•"/>
            </a:pPr>
            <a:r>
              <a:rPr lang="en-US" dirty="0">
                <a:solidFill>
                  <a:prstClr val="black"/>
                </a:solidFill>
              </a:rPr>
              <a:t>Who is the opposing attorney, what is their track record at trial?</a:t>
            </a:r>
          </a:p>
          <a:p>
            <a:pPr marL="285750" indent="-285750" defTabSz="914400">
              <a:buFont typeface="Arial" panose="020B0604020202020204" pitchFamily="34" charset="0"/>
              <a:buChar char="•"/>
            </a:pPr>
            <a:r>
              <a:rPr lang="en-US" dirty="0">
                <a:solidFill>
                  <a:prstClr val="black"/>
                </a:solidFill>
              </a:rPr>
              <a:t>Are the appropriate resources and experts available?</a:t>
            </a:r>
          </a:p>
          <a:p>
            <a:pPr marL="285750" indent="-285750" defTabSz="914400">
              <a:buFont typeface="Arial" panose="020B0604020202020204" pitchFamily="34" charset="0"/>
              <a:buChar char="•"/>
            </a:pPr>
            <a:endParaRPr lang="en-US" dirty="0">
              <a:solidFill>
                <a:prstClr val="black"/>
              </a:solidFill>
            </a:endParaRPr>
          </a:p>
          <a:p>
            <a:pPr defTabSz="914400"/>
            <a:endParaRPr lang="en-US" dirty="0">
              <a:solidFill>
                <a:prstClr val="black"/>
              </a:solidFill>
            </a:endParaRPr>
          </a:p>
        </p:txBody>
      </p:sp>
    </p:spTree>
    <p:extLst>
      <p:ext uri="{BB962C8B-B14F-4D97-AF65-F5344CB8AC3E}">
        <p14:creationId xmlns:p14="http://schemas.microsoft.com/office/powerpoint/2010/main" val="1563864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b="1" dirty="0">
                <a:solidFill>
                  <a:srgbClr val="FF0000"/>
                </a:solidFill>
              </a:rPr>
              <a:t>What are the risks?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2209801"/>
            <a:ext cx="7010400" cy="4524315"/>
          </a:xfrm>
          <a:prstGeom prst="rect">
            <a:avLst/>
          </a:prstGeom>
          <a:noFill/>
        </p:spPr>
        <p:txBody>
          <a:bodyPr wrap="square" rtlCol="0">
            <a:spAutoFit/>
          </a:bodyPr>
          <a:lstStyle/>
          <a:p>
            <a:pPr defTabSz="914400"/>
            <a:r>
              <a:rPr lang="en-US" dirty="0">
                <a:solidFill>
                  <a:prstClr val="black"/>
                </a:solidFill>
              </a:rPr>
              <a:t>By far, the greatest risk is incurring all of the costs of a trial on behalf of the taxpayer, and receiving a decision that is equal to or worse than what could have been achieved through a settlement.</a:t>
            </a:r>
          </a:p>
          <a:p>
            <a:pPr defTabSz="914400"/>
            <a:endParaRPr lang="en-US" dirty="0">
              <a:solidFill>
                <a:prstClr val="black"/>
              </a:solidFill>
            </a:endParaRPr>
          </a:p>
          <a:p>
            <a:pPr defTabSz="914400"/>
            <a:r>
              <a:rPr lang="en-US" dirty="0">
                <a:solidFill>
                  <a:prstClr val="black"/>
                </a:solidFill>
              </a:rPr>
              <a:t>For this reason it is important to study and understand the behavior of the tax court by reviewing decisions and considering potential, and likely outcomes.</a:t>
            </a:r>
          </a:p>
          <a:p>
            <a:pPr defTabSz="914400"/>
            <a:endParaRPr lang="en-US" dirty="0">
              <a:solidFill>
                <a:prstClr val="black"/>
              </a:solidFill>
            </a:endParaRPr>
          </a:p>
          <a:p>
            <a:pPr marL="285750" indent="-285750" defTabSz="914400">
              <a:buFont typeface="Arial" panose="020B0604020202020204" pitchFamily="34" charset="0"/>
              <a:buChar char="•"/>
            </a:pPr>
            <a:r>
              <a:rPr lang="en-US" dirty="0">
                <a:solidFill>
                  <a:prstClr val="black"/>
                </a:solidFill>
              </a:rPr>
              <a:t>What is the current assessed value, what is the effective tax rate, how far apart are we, what are the potential tax dollars associated with potential outcomes?</a:t>
            </a:r>
          </a:p>
          <a:p>
            <a:pPr marL="285750" indent="-285750" defTabSz="914400">
              <a:buFont typeface="Arial" panose="020B0604020202020204" pitchFamily="34" charset="0"/>
              <a:buChar char="•"/>
            </a:pPr>
            <a:r>
              <a:rPr lang="en-US" dirty="0">
                <a:solidFill>
                  <a:prstClr val="black"/>
                </a:solidFill>
              </a:rPr>
              <a:t>Who is the judge, have they ruled on a similar case?</a:t>
            </a:r>
          </a:p>
          <a:p>
            <a:pPr marL="285750" indent="-285750" defTabSz="914400">
              <a:buFont typeface="Arial" panose="020B0604020202020204" pitchFamily="34" charset="0"/>
              <a:buChar char="•"/>
            </a:pPr>
            <a:r>
              <a:rPr lang="en-US" dirty="0">
                <a:solidFill>
                  <a:prstClr val="black"/>
                </a:solidFill>
              </a:rPr>
              <a:t>Who is the opposing attorney, what is their track record at trial?</a:t>
            </a:r>
          </a:p>
          <a:p>
            <a:pPr marL="285750" indent="-285750" defTabSz="914400">
              <a:buFont typeface="Arial" panose="020B0604020202020204" pitchFamily="34" charset="0"/>
              <a:buChar char="•"/>
            </a:pPr>
            <a:r>
              <a:rPr lang="en-US" dirty="0">
                <a:solidFill>
                  <a:prstClr val="black"/>
                </a:solidFill>
              </a:rPr>
              <a:t>Are the appropriate resources and experts available?</a:t>
            </a:r>
          </a:p>
          <a:p>
            <a:pPr marL="285750" indent="-285750" defTabSz="914400">
              <a:buFont typeface="Arial" panose="020B0604020202020204" pitchFamily="34" charset="0"/>
              <a:buChar char="•"/>
            </a:pPr>
            <a:endParaRPr lang="en-US" dirty="0">
              <a:solidFill>
                <a:prstClr val="black"/>
              </a:solidFill>
            </a:endParaRPr>
          </a:p>
          <a:p>
            <a:pPr defTabSz="914400"/>
            <a:endParaRPr lang="en-US" dirty="0">
              <a:solidFill>
                <a:prstClr val="black"/>
              </a:solidFill>
            </a:endParaRPr>
          </a:p>
        </p:txBody>
      </p:sp>
    </p:spTree>
    <p:extLst>
      <p:ext uri="{BB962C8B-B14F-4D97-AF65-F5344CB8AC3E}">
        <p14:creationId xmlns:p14="http://schemas.microsoft.com/office/powerpoint/2010/main" val="199171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b="1" dirty="0">
                <a:solidFill>
                  <a:srgbClr val="FF0000"/>
                </a:solidFill>
              </a:rPr>
              <a:t>What are the risks?</a:t>
            </a:r>
          </a:p>
        </p:txBody>
      </p:sp>
      <p:pic>
        <p:nvPicPr>
          <p:cNvPr id="1026" name="Picture 2" descr="Image result for cost benefit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1" y="5410201"/>
            <a:ext cx="1610622" cy="149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676400"/>
            <a:ext cx="7218281" cy="5355312"/>
          </a:xfrm>
          <a:prstGeom prst="rect">
            <a:avLst/>
          </a:prstGeom>
          <a:noFill/>
        </p:spPr>
        <p:txBody>
          <a:bodyPr wrap="square" rtlCol="0">
            <a:spAutoFit/>
          </a:bodyPr>
          <a:lstStyle/>
          <a:p>
            <a:pPr defTabSz="914400"/>
            <a:r>
              <a:rPr lang="en-US" b="1" dirty="0">
                <a:solidFill>
                  <a:prstClr val="black"/>
                </a:solidFill>
              </a:rPr>
              <a:t>It is not enough to simply</a:t>
            </a:r>
            <a:r>
              <a:rPr lang="en-US" b="1" i="1" dirty="0">
                <a:solidFill>
                  <a:prstClr val="black"/>
                </a:solidFill>
              </a:rPr>
              <a:t> believe </a:t>
            </a:r>
            <a:r>
              <a:rPr lang="en-US" b="1" dirty="0">
                <a:solidFill>
                  <a:prstClr val="black"/>
                </a:solidFill>
              </a:rPr>
              <a:t>that the assessed value is accurate…</a:t>
            </a:r>
          </a:p>
          <a:p>
            <a:pPr defTabSz="914400"/>
            <a:endParaRPr lang="en-US" b="1" dirty="0">
              <a:solidFill>
                <a:prstClr val="black"/>
              </a:solidFill>
            </a:endParaRPr>
          </a:p>
          <a:p>
            <a:pPr defTabSz="914400"/>
            <a:r>
              <a:rPr lang="en-US" b="1" dirty="0">
                <a:solidFill>
                  <a:prstClr val="black"/>
                </a:solidFill>
              </a:rPr>
              <a:t>It is not enough to </a:t>
            </a:r>
            <a:r>
              <a:rPr lang="en-US" b="1" i="1" dirty="0">
                <a:solidFill>
                  <a:prstClr val="black"/>
                </a:solidFill>
              </a:rPr>
              <a:t>know</a:t>
            </a:r>
            <a:r>
              <a:rPr lang="en-US" b="1" dirty="0">
                <a:solidFill>
                  <a:prstClr val="black"/>
                </a:solidFill>
              </a:rPr>
              <a:t> that the assessed value is accurate…</a:t>
            </a:r>
          </a:p>
          <a:p>
            <a:pPr defTabSz="914400"/>
            <a:endParaRPr lang="en-US" dirty="0">
              <a:solidFill>
                <a:prstClr val="black"/>
              </a:solidFill>
            </a:endParaRPr>
          </a:p>
          <a:p>
            <a:pPr defTabSz="914400"/>
            <a:r>
              <a:rPr lang="en-US" dirty="0">
                <a:solidFill>
                  <a:prstClr val="black"/>
                </a:solidFill>
              </a:rPr>
              <a:t>Disadvantages for government (on behalf of all taxpayers)</a:t>
            </a:r>
          </a:p>
          <a:p>
            <a:pPr defTabSz="914400"/>
            <a:endParaRPr lang="en-US" dirty="0">
              <a:solidFill>
                <a:prstClr val="black"/>
              </a:solidFill>
            </a:endParaRPr>
          </a:p>
          <a:p>
            <a:pPr marL="285750" indent="-285750" defTabSz="914400">
              <a:buFont typeface="Arial" panose="020B0604020202020204" pitchFamily="34" charset="0"/>
              <a:buChar char="•"/>
            </a:pPr>
            <a:r>
              <a:rPr lang="en-US" dirty="0">
                <a:solidFill>
                  <a:prstClr val="black"/>
                </a:solidFill>
              </a:rPr>
              <a:t>Only a handful of counties or cities have attorneys who are practiced in the tax court arena, and most of those attorneys are not dedicated full time to this arena.</a:t>
            </a:r>
          </a:p>
          <a:p>
            <a:pPr marL="285750" indent="-285750" defTabSz="914400">
              <a:buFont typeface="Arial" panose="020B0604020202020204" pitchFamily="34" charset="0"/>
              <a:buChar char="•"/>
            </a:pPr>
            <a:endParaRPr lang="en-US" dirty="0">
              <a:solidFill>
                <a:prstClr val="black"/>
              </a:solidFill>
            </a:endParaRPr>
          </a:p>
          <a:p>
            <a:pPr marL="742950" lvl="1" indent="-285750" defTabSz="914400">
              <a:buFont typeface="Arial" panose="020B0604020202020204" pitchFamily="34" charset="0"/>
              <a:buChar char="•"/>
            </a:pPr>
            <a:r>
              <a:rPr lang="en-US" dirty="0">
                <a:solidFill>
                  <a:prstClr val="black"/>
                </a:solidFill>
              </a:rPr>
              <a:t>The vast majority of petitioners are represented by teams of attorneys and experts who work solely in this arena full-time.</a:t>
            </a:r>
          </a:p>
          <a:p>
            <a:pPr marL="742950" lvl="1" indent="-285750" defTabSz="914400">
              <a:buFont typeface="Arial" panose="020B0604020202020204" pitchFamily="34" charset="0"/>
              <a:buChar char="•"/>
            </a:pPr>
            <a:endParaRPr lang="en-US" dirty="0">
              <a:solidFill>
                <a:prstClr val="black"/>
              </a:solidFill>
            </a:endParaRPr>
          </a:p>
          <a:p>
            <a:pPr marL="285750" indent="-285750" defTabSz="914400">
              <a:buFont typeface="Arial" panose="020B0604020202020204" pitchFamily="34" charset="0"/>
              <a:buChar char="•"/>
            </a:pPr>
            <a:r>
              <a:rPr lang="en-US" dirty="0">
                <a:solidFill>
                  <a:prstClr val="black"/>
                </a:solidFill>
              </a:rPr>
              <a:t>When working on a court case, you or your staff are not working on the property assessment.  It’s difficult to acquire additional resources, with deadlines, limited resources, and limited expertise it’s often a balancing act that favors  making concessions that are not believed to be warranted.</a:t>
            </a:r>
          </a:p>
          <a:p>
            <a:pPr defTabSz="914400"/>
            <a:endParaRPr lang="en-US" dirty="0">
              <a:solidFill>
                <a:prstClr val="black"/>
              </a:solidFill>
            </a:endParaRPr>
          </a:p>
        </p:txBody>
      </p:sp>
    </p:spTree>
    <p:extLst>
      <p:ext uri="{BB962C8B-B14F-4D97-AF65-F5344CB8AC3E}">
        <p14:creationId xmlns:p14="http://schemas.microsoft.com/office/powerpoint/2010/main" val="837097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a:xfrm>
            <a:off x="1981200" y="1219201"/>
            <a:ext cx="8229600" cy="4525963"/>
          </a:xfrm>
        </p:spPr>
        <p:txBody>
          <a:bodyPr>
            <a:normAutofit/>
          </a:bodyPr>
          <a:lstStyle/>
          <a:p>
            <a:pPr marL="0" indent="0" algn="ctr">
              <a:buNone/>
            </a:pPr>
            <a:r>
              <a:rPr lang="en-US" sz="2800" b="1" dirty="0">
                <a:solidFill>
                  <a:srgbClr val="FF0000"/>
                </a:solidFill>
              </a:rPr>
              <a:t>In Summary…</a:t>
            </a:r>
          </a:p>
        </p:txBody>
      </p:sp>
      <p:sp>
        <p:nvSpPr>
          <p:cNvPr id="4" name="TextBox 3"/>
          <p:cNvSpPr txBox="1"/>
          <p:nvPr/>
        </p:nvSpPr>
        <p:spPr>
          <a:xfrm>
            <a:off x="2286001" y="1752600"/>
            <a:ext cx="7218281" cy="1754326"/>
          </a:xfrm>
          <a:prstGeom prst="rect">
            <a:avLst/>
          </a:prstGeom>
          <a:noFill/>
        </p:spPr>
        <p:txBody>
          <a:bodyPr wrap="square" rtlCol="0">
            <a:spAutoFit/>
          </a:bodyPr>
          <a:lstStyle/>
          <a:p>
            <a:pPr algn="ctr" defTabSz="914400"/>
            <a:r>
              <a:rPr lang="en-US" b="1" dirty="0">
                <a:solidFill>
                  <a:prstClr val="black"/>
                </a:solidFill>
              </a:rPr>
              <a:t>Compare the estimated costs of an appraisal and trial with the lowest possible settlement option.</a:t>
            </a:r>
          </a:p>
          <a:p>
            <a:pPr defTabSz="914400"/>
            <a:endParaRPr lang="en-US" b="1" dirty="0">
              <a:solidFill>
                <a:prstClr val="black"/>
              </a:solidFill>
            </a:endParaRPr>
          </a:p>
          <a:p>
            <a:pPr defTabSz="914400"/>
            <a:endParaRPr lang="en-US" b="1" dirty="0">
              <a:solidFill>
                <a:prstClr val="black"/>
              </a:solidFill>
            </a:endParaRPr>
          </a:p>
          <a:p>
            <a:pPr defTabSz="914400"/>
            <a:endParaRPr lang="en-US" b="1" dirty="0">
              <a:solidFill>
                <a:prstClr val="black"/>
              </a:solidFill>
            </a:endParaRPr>
          </a:p>
          <a:p>
            <a:pPr defTabSz="914400"/>
            <a:endParaRPr lang="en-US" dirty="0">
              <a:solidFill>
                <a:prstClr val="black"/>
              </a:solidFill>
            </a:endParaRPr>
          </a:p>
        </p:txBody>
      </p:sp>
      <p:graphicFrame>
        <p:nvGraphicFramePr>
          <p:cNvPr id="5" name="Diagram 4"/>
          <p:cNvGraphicFramePr/>
          <p:nvPr>
            <p:extLst/>
          </p:nvPr>
        </p:nvGraphicFramePr>
        <p:xfrm>
          <a:off x="2209800" y="26670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0" y="2491264"/>
            <a:ext cx="2895600" cy="2031325"/>
          </a:xfrm>
          <a:prstGeom prst="rect">
            <a:avLst/>
          </a:prstGeom>
          <a:noFill/>
        </p:spPr>
        <p:txBody>
          <a:bodyPr wrap="square" rtlCol="0">
            <a:spAutoFit/>
          </a:bodyPr>
          <a:lstStyle/>
          <a:p>
            <a:pPr algn="ctr" defTabSz="914400"/>
            <a:r>
              <a:rPr lang="en-US" sz="1400" b="1" dirty="0">
                <a:solidFill>
                  <a:prstClr val="black"/>
                </a:solidFill>
              </a:rPr>
              <a:t>Refund </a:t>
            </a:r>
          </a:p>
          <a:p>
            <a:pPr algn="ctr" defTabSz="914400"/>
            <a:r>
              <a:rPr lang="en-US" sz="1400" dirty="0">
                <a:solidFill>
                  <a:prstClr val="black"/>
                </a:solidFill>
              </a:rPr>
              <a:t>+</a:t>
            </a:r>
          </a:p>
          <a:p>
            <a:pPr algn="ctr" defTabSz="914400"/>
            <a:r>
              <a:rPr lang="en-US" sz="1400" b="1" dirty="0">
                <a:solidFill>
                  <a:prstClr val="black"/>
                </a:solidFill>
              </a:rPr>
              <a:t>Interest</a:t>
            </a:r>
          </a:p>
          <a:p>
            <a:pPr algn="ctr" defTabSz="914400"/>
            <a:r>
              <a:rPr lang="en-US" sz="1400" dirty="0">
                <a:solidFill>
                  <a:prstClr val="black"/>
                </a:solidFill>
              </a:rPr>
              <a:t>+</a:t>
            </a:r>
          </a:p>
          <a:p>
            <a:pPr algn="ctr" defTabSz="914400"/>
            <a:r>
              <a:rPr lang="en-US" sz="1400" b="1" dirty="0">
                <a:solidFill>
                  <a:prstClr val="black"/>
                </a:solidFill>
              </a:rPr>
              <a:t>Appraisal</a:t>
            </a:r>
          </a:p>
          <a:p>
            <a:pPr algn="ctr" defTabSz="914400"/>
            <a:r>
              <a:rPr lang="en-US" sz="1400" dirty="0">
                <a:solidFill>
                  <a:prstClr val="black"/>
                </a:solidFill>
              </a:rPr>
              <a:t>+</a:t>
            </a:r>
          </a:p>
          <a:p>
            <a:pPr algn="ctr" defTabSz="914400"/>
            <a:r>
              <a:rPr lang="en-US" sz="1400" b="1" dirty="0">
                <a:solidFill>
                  <a:prstClr val="black"/>
                </a:solidFill>
              </a:rPr>
              <a:t>Staff Salary and Benefits</a:t>
            </a:r>
          </a:p>
          <a:p>
            <a:pPr algn="ctr" defTabSz="914400"/>
            <a:r>
              <a:rPr lang="en-US" sz="1400" dirty="0">
                <a:solidFill>
                  <a:prstClr val="black"/>
                </a:solidFill>
              </a:rPr>
              <a:t>+</a:t>
            </a:r>
          </a:p>
          <a:p>
            <a:pPr algn="ctr" defTabSz="914400"/>
            <a:r>
              <a:rPr lang="en-US" sz="1400" b="1" dirty="0">
                <a:solidFill>
                  <a:prstClr val="black"/>
                </a:solidFill>
              </a:rPr>
              <a:t>?</a:t>
            </a:r>
          </a:p>
        </p:txBody>
      </p:sp>
    </p:spTree>
    <p:extLst>
      <p:ext uri="{BB962C8B-B14F-4D97-AF65-F5344CB8AC3E}">
        <p14:creationId xmlns:p14="http://schemas.microsoft.com/office/powerpoint/2010/main" val="433760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963569" y="2571048"/>
            <a:ext cx="8192802" cy="1015663"/>
          </a:xfrm>
          <a:prstGeom prst="rect">
            <a:avLst/>
          </a:prstGeom>
          <a:noFill/>
          <a:effectLst>
            <a:outerShdw blurRad="50800" dist="50800" dir="5400000" algn="ctr" rotWithShape="0">
              <a:schemeClr val="accent1">
                <a:lumMod val="20000"/>
                <a:lumOff val="80000"/>
              </a:schemeClr>
            </a:outerShdw>
          </a:effectLst>
        </p:spPr>
        <p:txBody>
          <a:bodyPr wrap="square" rtlCol="0">
            <a:spAutoFit/>
          </a:bodyPr>
          <a:lstStyle/>
          <a:p>
            <a:pPr algn="ctr"/>
            <a:r>
              <a:rPr lang="en-US" sz="6000" dirty="0" smtClean="0">
                <a:ln w="0"/>
                <a:solidFill>
                  <a:schemeClr val="bg1"/>
                </a:solidFill>
                <a:effectLst>
                  <a:outerShdw blurRad="38100" dist="25400" dir="5400000" algn="ctr" rotWithShape="0">
                    <a:srgbClr val="6E747A">
                      <a:alpha val="43000"/>
                    </a:srgbClr>
                  </a:outerShdw>
                </a:effectLst>
              </a:rPr>
              <a:t>NEGOTIATION SKILLS </a:t>
            </a:r>
            <a:endParaRPr lang="en-US" sz="600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18685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580688" cy="1574801"/>
          </a:xfrm>
        </p:spPr>
        <p:txBody>
          <a:bodyPr>
            <a:normAutofit fontScale="90000"/>
          </a:bodyPr>
          <a:lstStyle/>
          <a:p>
            <a:pPr algn="ctr"/>
            <a:r>
              <a:rPr lang="en-US" dirty="0">
                <a:solidFill>
                  <a:schemeClr val="bg1"/>
                </a:solidFill>
              </a:rPr>
              <a:t>Always adhere to your employers policies and procedures</a:t>
            </a:r>
          </a:p>
        </p:txBody>
      </p:sp>
      <p:sp>
        <p:nvSpPr>
          <p:cNvPr id="4" name="Rectangle 3"/>
          <p:cNvSpPr/>
          <p:nvPr/>
        </p:nvSpPr>
        <p:spPr>
          <a:xfrm>
            <a:off x="1003184" y="2922566"/>
            <a:ext cx="6096000" cy="2677656"/>
          </a:xfrm>
          <a:prstGeom prst="rect">
            <a:avLst/>
          </a:prstGeom>
        </p:spPr>
        <p:txBody>
          <a:bodyPr>
            <a:spAutoFit/>
          </a:bodyPr>
          <a:lstStyle/>
          <a:p>
            <a:pPr algn="ctr"/>
            <a:r>
              <a:rPr lang="en-US" sz="2400" dirty="0">
                <a:solidFill>
                  <a:schemeClr val="bg1"/>
                </a:solidFill>
              </a:rPr>
              <a:t>The negotiation skills discussed within this material is </a:t>
            </a:r>
            <a:r>
              <a:rPr lang="en-US" sz="2400" b="1" dirty="0">
                <a:solidFill>
                  <a:schemeClr val="bg1"/>
                </a:solidFill>
              </a:rPr>
              <a:t>provided as a guide</a:t>
            </a:r>
            <a:r>
              <a:rPr lang="en-US" sz="2400" dirty="0">
                <a:solidFill>
                  <a:schemeClr val="bg1"/>
                </a:solidFill>
              </a:rPr>
              <a:t>…</a:t>
            </a:r>
          </a:p>
          <a:p>
            <a:pPr algn="ctr"/>
            <a:r>
              <a:rPr lang="en-US" sz="2400" dirty="0">
                <a:solidFill>
                  <a:schemeClr val="bg1"/>
                </a:solidFill>
              </a:rPr>
              <a:t>to help you move beyond a deadlock.  </a:t>
            </a:r>
          </a:p>
          <a:p>
            <a:pPr algn="ctr"/>
            <a:endParaRPr lang="en-US" sz="2400" dirty="0">
              <a:solidFill>
                <a:schemeClr val="bg1"/>
              </a:solidFill>
            </a:endParaRPr>
          </a:p>
          <a:p>
            <a:pPr algn="ctr"/>
            <a:r>
              <a:rPr lang="en-US" sz="2400" dirty="0">
                <a:solidFill>
                  <a:schemeClr val="bg1"/>
                </a:solidFill>
              </a:rPr>
              <a:t>They are not intended to replace your employer’s pre-existing </a:t>
            </a:r>
            <a:br>
              <a:rPr lang="en-US" sz="2400" dirty="0">
                <a:solidFill>
                  <a:schemeClr val="bg1"/>
                </a:solidFill>
              </a:rPr>
            </a:br>
            <a:r>
              <a:rPr lang="en-US" sz="2400" dirty="0">
                <a:solidFill>
                  <a:schemeClr val="bg1"/>
                </a:solidFill>
              </a:rPr>
              <a:t>policies and procedures.  </a:t>
            </a:r>
          </a:p>
        </p:txBody>
      </p:sp>
    </p:spTree>
    <p:extLst>
      <p:ext uri="{BB962C8B-B14F-4D97-AF65-F5344CB8AC3E}">
        <p14:creationId xmlns:p14="http://schemas.microsoft.com/office/powerpoint/2010/main" val="2321989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1130300" y="932240"/>
            <a:ext cx="10071100" cy="4755148"/>
          </a:xfrm>
          <a:prstGeom prst="rect">
            <a:avLst/>
          </a:prstGeom>
        </p:spPr>
        <p:txBody>
          <a:bodyPr wrap="square">
            <a:spAutoFit/>
          </a:bodyPr>
          <a:lstStyle/>
          <a:p>
            <a:pPr algn="ctr">
              <a:lnSpc>
                <a:spcPct val="150000"/>
              </a:lnSpc>
            </a:pPr>
            <a:r>
              <a:rPr lang="en-US" sz="2400" b="1" dirty="0">
                <a:solidFill>
                  <a:schemeClr val="bg1"/>
                </a:solidFill>
              </a:rPr>
              <a:t>SO IT BEGINS…</a:t>
            </a:r>
          </a:p>
          <a:p>
            <a:pPr marL="285750" indent="-285750">
              <a:lnSpc>
                <a:spcPct val="150000"/>
              </a:lnSpc>
              <a:buFont typeface="Arial" panose="020B0604020202020204" pitchFamily="34" charset="0"/>
              <a:buChar char="•"/>
            </a:pPr>
            <a:endParaRPr lang="en-US" dirty="0">
              <a:solidFill>
                <a:schemeClr val="bg1"/>
              </a:solidFill>
            </a:endParaRPr>
          </a:p>
          <a:p>
            <a:pPr marL="342900" indent="-342900">
              <a:lnSpc>
                <a:spcPct val="150000"/>
              </a:lnSpc>
              <a:buFont typeface="Wingdings" panose="05000000000000000000" pitchFamily="2" charset="2"/>
              <a:buChar char="ü"/>
            </a:pPr>
            <a:r>
              <a:rPr lang="en-US" sz="2000" b="1" dirty="0">
                <a:solidFill>
                  <a:schemeClr val="bg1"/>
                </a:solidFill>
              </a:rPr>
              <a:t>The appeal has been filed</a:t>
            </a:r>
          </a:p>
          <a:p>
            <a:pPr marL="342900" indent="-342900">
              <a:lnSpc>
                <a:spcPct val="150000"/>
              </a:lnSpc>
              <a:buFont typeface="Wingdings" panose="05000000000000000000" pitchFamily="2" charset="2"/>
              <a:buChar char="ü"/>
            </a:pPr>
            <a:r>
              <a:rPr lang="en-US" sz="2000" b="1" dirty="0">
                <a:solidFill>
                  <a:schemeClr val="bg1"/>
                </a:solidFill>
              </a:rPr>
              <a:t>The petitioner has met the initial 90-day rule of production of documents</a:t>
            </a:r>
          </a:p>
          <a:p>
            <a:pPr marL="342900" indent="-342900">
              <a:lnSpc>
                <a:spcPct val="150000"/>
              </a:lnSpc>
              <a:buFont typeface="Wingdings" panose="05000000000000000000" pitchFamily="2" charset="2"/>
              <a:buChar char="ü"/>
            </a:pPr>
            <a:r>
              <a:rPr lang="en-US" sz="2000" b="1" dirty="0">
                <a:solidFill>
                  <a:schemeClr val="bg1"/>
                </a:solidFill>
              </a:rPr>
              <a:t>You have reviewed all of their data and determined whether additional information is needed in order for you to complete your analysis</a:t>
            </a:r>
          </a:p>
          <a:p>
            <a:pPr marL="342900" indent="-342900">
              <a:lnSpc>
                <a:spcPct val="150000"/>
              </a:lnSpc>
              <a:buFont typeface="Wingdings" panose="05000000000000000000" pitchFamily="2" charset="2"/>
              <a:buChar char="ü"/>
            </a:pPr>
            <a:r>
              <a:rPr lang="en-US" sz="2000" b="1" dirty="0">
                <a:solidFill>
                  <a:schemeClr val="bg1"/>
                </a:solidFill>
              </a:rPr>
              <a:t>You have reviewed the subject of your appeal </a:t>
            </a:r>
            <a:r>
              <a:rPr lang="en-US" sz="2000" b="1" u="sng" dirty="0">
                <a:solidFill>
                  <a:schemeClr val="bg1"/>
                </a:solidFill>
              </a:rPr>
              <a:t>on-site</a:t>
            </a:r>
            <a:r>
              <a:rPr lang="en-US" sz="2000" b="1" dirty="0">
                <a:solidFill>
                  <a:schemeClr val="bg1"/>
                </a:solidFill>
              </a:rPr>
              <a:t> with the petitioner’s representative</a:t>
            </a:r>
          </a:p>
          <a:p>
            <a:pPr marL="342900" indent="-342900">
              <a:lnSpc>
                <a:spcPct val="150000"/>
              </a:lnSpc>
              <a:buFont typeface="Wingdings" panose="05000000000000000000" pitchFamily="2" charset="2"/>
              <a:buChar char="ü"/>
            </a:pPr>
            <a:r>
              <a:rPr lang="en-US" sz="2000" b="1" dirty="0">
                <a:solidFill>
                  <a:schemeClr val="bg1"/>
                </a:solidFill>
              </a:rPr>
              <a:t>You have completed a Market Analysis</a:t>
            </a:r>
          </a:p>
          <a:p>
            <a:pPr marL="342900" indent="-342900">
              <a:lnSpc>
                <a:spcPct val="150000"/>
              </a:lnSpc>
              <a:buFont typeface="Wingdings" panose="05000000000000000000" pitchFamily="2" charset="2"/>
              <a:buChar char="ü"/>
            </a:pPr>
            <a:r>
              <a:rPr lang="en-US" sz="2000" b="1" dirty="0">
                <a:solidFill>
                  <a:schemeClr val="bg1"/>
                </a:solidFill>
              </a:rPr>
              <a:t>You have reviewed the Subjects Highest and Best Use</a:t>
            </a:r>
          </a:p>
        </p:txBody>
      </p:sp>
    </p:spTree>
    <p:extLst>
      <p:ext uri="{BB962C8B-B14F-4D97-AF65-F5344CB8AC3E}">
        <p14:creationId xmlns:p14="http://schemas.microsoft.com/office/powerpoint/2010/main" val="2008460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086051" y="475782"/>
            <a:ext cx="7730690" cy="6093976"/>
          </a:xfrm>
          <a:prstGeom prst="rect">
            <a:avLst/>
          </a:prstGeom>
          <a:noFill/>
        </p:spPr>
        <p:txBody>
          <a:bodyPr wrap="square" rtlCol="0">
            <a:spAutoFit/>
          </a:bodyPr>
          <a:lstStyle/>
          <a:p>
            <a:pPr algn="ctr">
              <a:lnSpc>
                <a:spcPct val="150000"/>
              </a:lnSpc>
            </a:pPr>
            <a:r>
              <a:rPr lang="en-US" sz="2000" b="1" dirty="0">
                <a:solidFill>
                  <a:schemeClr val="bg1"/>
                </a:solidFill>
              </a:rPr>
              <a:t>…AND…</a:t>
            </a:r>
          </a:p>
          <a:p>
            <a:pPr marL="342900" indent="-342900">
              <a:lnSpc>
                <a:spcPct val="150000"/>
              </a:lnSpc>
              <a:buFont typeface="Wingdings" panose="05000000000000000000" pitchFamily="2" charset="2"/>
              <a:buChar char="ü"/>
            </a:pPr>
            <a:r>
              <a:rPr lang="en-US" sz="2000" b="1" dirty="0" smtClean="0">
                <a:solidFill>
                  <a:schemeClr val="bg1"/>
                </a:solidFill>
              </a:rPr>
              <a:t>You </a:t>
            </a:r>
            <a:r>
              <a:rPr lang="en-US" sz="2000" b="1" dirty="0">
                <a:solidFill>
                  <a:schemeClr val="bg1"/>
                </a:solidFill>
              </a:rPr>
              <a:t>have determined if</a:t>
            </a:r>
          </a:p>
          <a:p>
            <a:pPr marL="800100" lvl="1" indent="-342900">
              <a:lnSpc>
                <a:spcPct val="150000"/>
              </a:lnSpc>
              <a:buFont typeface="Wingdings" panose="05000000000000000000" pitchFamily="2" charset="2"/>
              <a:buChar char="ü"/>
            </a:pPr>
            <a:r>
              <a:rPr lang="en-US" sz="2000" b="1" dirty="0">
                <a:solidFill>
                  <a:schemeClr val="bg1"/>
                </a:solidFill>
              </a:rPr>
              <a:t>There are </a:t>
            </a:r>
            <a:r>
              <a:rPr lang="en-US" sz="2000" b="1" u="sng" dirty="0">
                <a:solidFill>
                  <a:schemeClr val="bg1"/>
                </a:solidFill>
              </a:rPr>
              <a:t>sufficient sales</a:t>
            </a:r>
            <a:r>
              <a:rPr lang="en-US" sz="2000" b="1" dirty="0">
                <a:solidFill>
                  <a:schemeClr val="bg1"/>
                </a:solidFill>
              </a:rPr>
              <a:t> to support a Sales Comparison Approach</a:t>
            </a:r>
          </a:p>
          <a:p>
            <a:pPr marL="800100" lvl="1" indent="-342900">
              <a:lnSpc>
                <a:spcPct val="150000"/>
              </a:lnSpc>
              <a:buFont typeface="Wingdings" panose="05000000000000000000" pitchFamily="2" charset="2"/>
              <a:buChar char="ü"/>
            </a:pPr>
            <a:r>
              <a:rPr lang="en-US" sz="2000" b="1" dirty="0" smtClean="0">
                <a:solidFill>
                  <a:schemeClr val="bg1"/>
                </a:solidFill>
              </a:rPr>
              <a:t>Will the </a:t>
            </a:r>
            <a:r>
              <a:rPr lang="en-US" sz="2000" b="1" dirty="0">
                <a:solidFill>
                  <a:schemeClr val="bg1"/>
                </a:solidFill>
              </a:rPr>
              <a:t>Cost </a:t>
            </a:r>
            <a:r>
              <a:rPr lang="en-US" sz="2000" b="1" dirty="0" smtClean="0">
                <a:solidFill>
                  <a:schemeClr val="bg1"/>
                </a:solidFill>
              </a:rPr>
              <a:t>Approach </a:t>
            </a:r>
            <a:r>
              <a:rPr lang="en-US" sz="2000" b="1" dirty="0">
                <a:solidFill>
                  <a:schemeClr val="bg1"/>
                </a:solidFill>
              </a:rPr>
              <a:t>be needed and if so, </a:t>
            </a:r>
          </a:p>
          <a:p>
            <a:pPr marL="1257300" lvl="2" indent="-342900">
              <a:lnSpc>
                <a:spcPct val="150000"/>
              </a:lnSpc>
              <a:buFont typeface="Wingdings" panose="05000000000000000000" pitchFamily="2" charset="2"/>
              <a:buChar char="ü"/>
            </a:pPr>
            <a:r>
              <a:rPr lang="en-US" sz="2000" b="1" dirty="0">
                <a:solidFill>
                  <a:schemeClr val="bg1"/>
                </a:solidFill>
              </a:rPr>
              <a:t>You have received all of the </a:t>
            </a:r>
            <a:r>
              <a:rPr lang="en-US" sz="2000" b="1" u="sng" dirty="0">
                <a:solidFill>
                  <a:schemeClr val="bg1"/>
                </a:solidFill>
              </a:rPr>
              <a:t>pertinent data and land </a:t>
            </a:r>
            <a:r>
              <a:rPr lang="en-US" sz="2000" b="1" u="sng" dirty="0" smtClean="0">
                <a:solidFill>
                  <a:schemeClr val="bg1"/>
                </a:solidFill>
              </a:rPr>
              <a:t>sales </a:t>
            </a:r>
            <a:r>
              <a:rPr lang="en-US" sz="2000" b="1" dirty="0" smtClean="0">
                <a:solidFill>
                  <a:schemeClr val="bg1"/>
                </a:solidFill>
              </a:rPr>
              <a:t>(do I have the building plans? Can I identify the components to complete this approach?)</a:t>
            </a:r>
            <a:endParaRPr lang="en-US" sz="2000" b="1" u="sng" dirty="0">
              <a:solidFill>
                <a:schemeClr val="bg1"/>
              </a:solidFill>
            </a:endParaRPr>
          </a:p>
          <a:p>
            <a:pPr marL="800100" lvl="1" indent="-342900">
              <a:lnSpc>
                <a:spcPct val="150000"/>
              </a:lnSpc>
              <a:buFont typeface="Wingdings" panose="05000000000000000000" pitchFamily="2" charset="2"/>
              <a:buChar char="ü"/>
            </a:pPr>
            <a:r>
              <a:rPr lang="en-US" sz="2000" b="1" dirty="0">
                <a:solidFill>
                  <a:schemeClr val="bg1"/>
                </a:solidFill>
              </a:rPr>
              <a:t>The owner’s actual Income and Expense data, along with the Market Data, are </a:t>
            </a:r>
            <a:r>
              <a:rPr lang="en-US" sz="2000" b="1" u="sng" dirty="0">
                <a:solidFill>
                  <a:schemeClr val="bg1"/>
                </a:solidFill>
              </a:rPr>
              <a:t>reflective of the Market  </a:t>
            </a:r>
          </a:p>
          <a:p>
            <a:pPr marL="1257300" lvl="2" indent="-342900">
              <a:lnSpc>
                <a:spcPct val="150000"/>
              </a:lnSpc>
              <a:buFont typeface="Wingdings" panose="05000000000000000000" pitchFamily="2" charset="2"/>
              <a:buChar char="ü"/>
            </a:pPr>
            <a:r>
              <a:rPr lang="en-US" sz="2000" b="1" dirty="0">
                <a:solidFill>
                  <a:schemeClr val="bg1"/>
                </a:solidFill>
              </a:rPr>
              <a:t>And you have </a:t>
            </a:r>
            <a:r>
              <a:rPr lang="en-US" sz="2000" b="1" u="sng" dirty="0">
                <a:solidFill>
                  <a:schemeClr val="bg1"/>
                </a:solidFill>
              </a:rPr>
              <a:t>completed an Income Proforma </a:t>
            </a:r>
            <a:r>
              <a:rPr lang="en-US" sz="2000" b="1" dirty="0">
                <a:solidFill>
                  <a:schemeClr val="bg1"/>
                </a:solidFill>
              </a:rPr>
              <a:t>based on this data  </a:t>
            </a:r>
          </a:p>
        </p:txBody>
      </p:sp>
      <p:sp>
        <p:nvSpPr>
          <p:cNvPr id="3" name="Thought Bubble: Cloud 2"/>
          <p:cNvSpPr/>
          <p:nvPr/>
        </p:nvSpPr>
        <p:spPr>
          <a:xfrm>
            <a:off x="8816741" y="914400"/>
            <a:ext cx="3108960" cy="3359217"/>
          </a:xfrm>
          <a:prstGeom prst="cloudCallout">
            <a:avLst>
              <a:gd name="adj1" fmla="val 38542"/>
              <a:gd name="adj2" fmla="val 774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Now, based on this data, is a change warranted?  </a:t>
            </a:r>
          </a:p>
        </p:txBody>
      </p:sp>
    </p:spTree>
    <p:extLst>
      <p:ext uri="{BB962C8B-B14F-4D97-AF65-F5344CB8AC3E}">
        <p14:creationId xmlns:p14="http://schemas.microsoft.com/office/powerpoint/2010/main" val="3945702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901520" y="888642"/>
            <a:ext cx="10802799" cy="5355312"/>
          </a:xfrm>
          <a:prstGeom prst="rect">
            <a:avLst/>
          </a:prstGeom>
          <a:noFill/>
        </p:spPr>
        <p:txBody>
          <a:bodyPr wrap="square" rtlCol="0">
            <a:spAutoFit/>
          </a:bodyPr>
          <a:lstStyle/>
          <a:p>
            <a:pPr>
              <a:lnSpc>
                <a:spcPct val="150000"/>
              </a:lnSpc>
            </a:pPr>
            <a:r>
              <a:rPr lang="en-US" sz="2000" b="1" dirty="0" smtClean="0">
                <a:solidFill>
                  <a:schemeClr val="bg1"/>
                </a:solidFill>
              </a:rPr>
              <a:t>Questions for you to go through:</a:t>
            </a:r>
          </a:p>
          <a:p>
            <a:pPr marL="285750" indent="-285750">
              <a:lnSpc>
                <a:spcPct val="150000"/>
              </a:lnSpc>
              <a:buFont typeface="Arial" panose="020B0604020202020204" pitchFamily="34" charset="0"/>
              <a:buChar char="•"/>
            </a:pPr>
            <a:r>
              <a:rPr lang="en-US" sz="2000" b="1" dirty="0" smtClean="0">
                <a:solidFill>
                  <a:schemeClr val="bg1"/>
                </a:solidFill>
              </a:rPr>
              <a:t>What </a:t>
            </a:r>
            <a:r>
              <a:rPr lang="en-US" sz="2000" b="1" dirty="0">
                <a:solidFill>
                  <a:schemeClr val="bg1"/>
                </a:solidFill>
              </a:rPr>
              <a:t>is your </a:t>
            </a:r>
            <a:r>
              <a:rPr lang="en-US" sz="2000" b="1" u="sng" dirty="0">
                <a:solidFill>
                  <a:schemeClr val="bg1"/>
                </a:solidFill>
              </a:rPr>
              <a:t>range of Market Value</a:t>
            </a:r>
            <a:r>
              <a:rPr lang="en-US" sz="2000" b="1" dirty="0">
                <a:solidFill>
                  <a:schemeClr val="bg1"/>
                </a:solidFill>
              </a:rPr>
              <a:t> based on the data?  </a:t>
            </a:r>
            <a:r>
              <a:rPr lang="en-US" sz="2000" b="1" dirty="0" smtClean="0">
                <a:solidFill>
                  <a:schemeClr val="bg1"/>
                </a:solidFill>
              </a:rPr>
              <a:t>Does it warrant a change?</a:t>
            </a:r>
            <a:endParaRPr lang="en-US" sz="2000" b="1" dirty="0">
              <a:solidFill>
                <a:schemeClr val="bg1"/>
              </a:solidFill>
            </a:endParaRPr>
          </a:p>
          <a:p>
            <a:pPr marL="285750" indent="-285750">
              <a:lnSpc>
                <a:spcPct val="150000"/>
              </a:lnSpc>
              <a:buFont typeface="Arial" panose="020B0604020202020204" pitchFamily="34" charset="0"/>
              <a:buChar char="•"/>
            </a:pPr>
            <a:r>
              <a:rPr lang="en-US" sz="2000" b="1" dirty="0">
                <a:solidFill>
                  <a:schemeClr val="bg1"/>
                </a:solidFill>
              </a:rPr>
              <a:t>Has the Petitioner provided you any idea of </a:t>
            </a:r>
            <a:r>
              <a:rPr lang="en-US" sz="2000" b="1" u="sng" dirty="0">
                <a:solidFill>
                  <a:schemeClr val="bg1"/>
                </a:solidFill>
              </a:rPr>
              <a:t>where they feel the “market value” is</a:t>
            </a:r>
            <a:r>
              <a:rPr lang="en-US" sz="2000" b="1" u="sng" dirty="0" smtClean="0">
                <a:solidFill>
                  <a:schemeClr val="bg1"/>
                </a:solidFill>
              </a:rPr>
              <a:t>?</a:t>
            </a:r>
          </a:p>
          <a:p>
            <a:pPr marL="742950" lvl="1" indent="-285750">
              <a:lnSpc>
                <a:spcPct val="150000"/>
              </a:lnSpc>
              <a:buFont typeface="Arial" panose="020B0604020202020204" pitchFamily="34" charset="0"/>
              <a:buChar char="•"/>
            </a:pPr>
            <a:r>
              <a:rPr lang="en-US" sz="2000" b="1" dirty="0" smtClean="0">
                <a:solidFill>
                  <a:schemeClr val="bg1"/>
                </a:solidFill>
              </a:rPr>
              <a:t>Is their opinion within your range of Market Value?  If so, what are you waiting for? </a:t>
            </a:r>
            <a:endParaRPr lang="en-US" sz="2000" b="1" dirty="0">
              <a:solidFill>
                <a:schemeClr val="bg1"/>
              </a:solidFill>
            </a:endParaRPr>
          </a:p>
          <a:p>
            <a:pPr marL="285750" indent="-285750">
              <a:lnSpc>
                <a:spcPct val="150000"/>
              </a:lnSpc>
              <a:buFont typeface="Arial" panose="020B0604020202020204" pitchFamily="34" charset="0"/>
              <a:buChar char="•"/>
            </a:pPr>
            <a:r>
              <a:rPr lang="en-US" sz="2000" b="1" dirty="0" smtClean="0">
                <a:solidFill>
                  <a:schemeClr val="bg1"/>
                </a:solidFill>
              </a:rPr>
              <a:t>Based on the level of complexity, you may need to see if they are willing to come into your office and </a:t>
            </a:r>
            <a:r>
              <a:rPr lang="en-US" sz="2000" b="1" u="sng" dirty="0">
                <a:solidFill>
                  <a:schemeClr val="bg1"/>
                </a:solidFill>
              </a:rPr>
              <a:t>sit down to discuss</a:t>
            </a:r>
            <a:r>
              <a:rPr lang="en-US" sz="2000" b="1" dirty="0">
                <a:solidFill>
                  <a:schemeClr val="bg1"/>
                </a:solidFill>
              </a:rPr>
              <a:t> the </a:t>
            </a:r>
            <a:r>
              <a:rPr lang="en-US" sz="2000" b="1" dirty="0" smtClean="0">
                <a:solidFill>
                  <a:schemeClr val="bg1"/>
                </a:solidFill>
              </a:rPr>
              <a:t>property.  </a:t>
            </a:r>
          </a:p>
          <a:p>
            <a:pPr>
              <a:lnSpc>
                <a:spcPct val="150000"/>
              </a:lnSpc>
            </a:pPr>
            <a:endParaRPr lang="en-US" sz="2000" b="1" dirty="0">
              <a:solidFill>
                <a:schemeClr val="bg1"/>
              </a:solidFill>
            </a:endParaRPr>
          </a:p>
          <a:p>
            <a:pPr>
              <a:lnSpc>
                <a:spcPct val="150000"/>
              </a:lnSpc>
            </a:pPr>
            <a:endParaRPr lang="en-US" sz="2000" b="1" dirty="0">
              <a:solidFill>
                <a:schemeClr val="bg1"/>
              </a:solidFill>
            </a:endParaRPr>
          </a:p>
          <a:p>
            <a:pPr algn="ctr">
              <a:lnSpc>
                <a:spcPct val="150000"/>
              </a:lnSpc>
            </a:pPr>
            <a:endParaRPr lang="en-US" sz="2400" b="1" dirty="0">
              <a:solidFill>
                <a:schemeClr val="bg1"/>
              </a:solidFill>
            </a:endParaRP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p:txBody>
      </p:sp>
      <p:pic>
        <p:nvPicPr>
          <p:cNvPr id="4" name="Picture 3" descr="Log in | Sign Up Upload Clipart"/>
          <p:cNvPicPr>
            <a:picLocks noChangeAspect="1"/>
          </p:cNvPicPr>
          <p:nvPr/>
        </p:nvPicPr>
        <p:blipFill>
          <a:blip r:embed="rId2"/>
          <a:stretch>
            <a:fillRect/>
          </a:stretch>
        </p:blipFill>
        <p:spPr>
          <a:xfrm>
            <a:off x="425521" y="4827320"/>
            <a:ext cx="2158153" cy="1609106"/>
          </a:xfrm>
          <a:prstGeom prst="rect">
            <a:avLst/>
          </a:prstGeom>
        </p:spPr>
      </p:pic>
    </p:spTree>
    <p:extLst>
      <p:ext uri="{BB962C8B-B14F-4D97-AF65-F5344CB8AC3E}">
        <p14:creationId xmlns:p14="http://schemas.microsoft.com/office/powerpoint/2010/main" val="205664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528034" y="244699"/>
            <a:ext cx="11333408" cy="5472267"/>
          </a:xfrm>
          <a:prstGeom prst="rect">
            <a:avLst/>
          </a:prstGeom>
          <a:noFill/>
        </p:spPr>
        <p:txBody>
          <a:bodyPr wrap="square" rtlCol="0">
            <a:spAutoFit/>
          </a:bodyPr>
          <a:lstStyle/>
          <a:p>
            <a:pPr algn="ctr">
              <a:lnSpc>
                <a:spcPct val="115000"/>
              </a:lnSpc>
            </a:pPr>
            <a:r>
              <a:rPr lang="en-US" sz="32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TAX PETITION WORKFLOW</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Tax Court procedure that was developed for petitions filed for payable 2013 is the foundation for this workflow.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dirty="0">
                <a:solidFill>
                  <a:schemeClr val="bg1"/>
                </a:solidFill>
                <a:latin typeface="Garamond" panose="02020404030301010803" pitchFamily="18" charset="0"/>
                <a:ea typeface="Calibri" panose="020F0502020204030204" pitchFamily="34" charset="0"/>
                <a:cs typeface="Times New Roman" panose="02020603050405020304" pitchFamily="18" charset="0"/>
              </a:rPr>
              <a:t>Dates listed reflect a petition filed for </a:t>
            </a:r>
            <a:r>
              <a:rPr lang="en-US" sz="36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pay 2016</a:t>
            </a:r>
            <a:r>
              <a:rPr lang="en-US" sz="24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I</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n an effort to maintain the highest possible level of customer service throughout the litigation process, petitions will be processed using the first in first out (FIFO) processing method.  This is subject to change with a petition that is part of a previous settlement.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April 30, 2016</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Filing deadline is on or before April 30 of the payable year.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A list of current payable year petitions is entered on the petition tracker.  Each appraiser will be responsible for creating a tax file for each of their petitions.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687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647700" y="718235"/>
            <a:ext cx="10629900" cy="4247317"/>
          </a:xfrm>
          <a:prstGeom prst="rect">
            <a:avLst/>
          </a:prstGeom>
        </p:spPr>
        <p:txBody>
          <a:bodyPr wrap="square">
            <a:spAutoFit/>
          </a:bodyPr>
          <a:lstStyle/>
          <a:p>
            <a:r>
              <a:rPr lang="en-US" sz="2000" b="1" dirty="0" smtClean="0">
                <a:solidFill>
                  <a:schemeClr val="bg1"/>
                </a:solidFill>
              </a:rPr>
              <a:t>Questions for you to go through continued:</a:t>
            </a:r>
          </a:p>
          <a:p>
            <a:endParaRPr lang="en-US" b="1" dirty="0">
              <a:solidFill>
                <a:schemeClr val="bg1"/>
              </a:solidFill>
            </a:endParaRPr>
          </a:p>
          <a:p>
            <a:pPr marL="285750" indent="-285750">
              <a:buFont typeface="Arial" panose="020B0604020202020204" pitchFamily="34" charset="0"/>
              <a:buChar char="•"/>
            </a:pPr>
            <a:r>
              <a:rPr lang="en-US" sz="2000" b="1" dirty="0" smtClean="0">
                <a:solidFill>
                  <a:schemeClr val="bg1"/>
                </a:solidFill>
              </a:rPr>
              <a:t>RATIO … Does it apply? Do you know how to apply it?</a:t>
            </a:r>
          </a:p>
          <a:p>
            <a:pPr marL="285750" indent="-285750">
              <a:buFont typeface="Arial" panose="020B0604020202020204" pitchFamily="34" charset="0"/>
              <a:buChar char="•"/>
            </a:pPr>
            <a:endParaRPr lang="en-US" b="1" dirty="0">
              <a:solidFill>
                <a:schemeClr val="bg1"/>
              </a:solidFill>
            </a:endParaRPr>
          </a:p>
          <a:p>
            <a:pPr marL="742950" lvl="1" indent="-285750">
              <a:buFont typeface="Arial" panose="020B0604020202020204" pitchFamily="34" charset="0"/>
              <a:buChar char="•"/>
            </a:pPr>
            <a:r>
              <a:rPr lang="en-US" sz="1600" dirty="0" smtClean="0">
                <a:solidFill>
                  <a:schemeClr val="bg1"/>
                </a:solidFill>
              </a:rPr>
              <a:t>The Tax Court uses sales ratios to measure the accuracy of the assessor’s assessment.  It uses a </a:t>
            </a:r>
            <a:r>
              <a:rPr lang="en-US" sz="1600" b="1" dirty="0" smtClean="0">
                <a:solidFill>
                  <a:schemeClr val="bg1"/>
                </a:solidFill>
              </a:rPr>
              <a:t>9-month study </a:t>
            </a:r>
            <a:r>
              <a:rPr lang="en-US" sz="1600" dirty="0" smtClean="0">
                <a:solidFill>
                  <a:schemeClr val="bg1"/>
                </a:solidFill>
              </a:rPr>
              <a:t>of sales occurring from </a:t>
            </a:r>
            <a:r>
              <a:rPr lang="en-US" sz="1600" b="1" dirty="0" smtClean="0">
                <a:solidFill>
                  <a:schemeClr val="bg1"/>
                </a:solidFill>
              </a:rPr>
              <a:t>January 1 to September 30 </a:t>
            </a:r>
            <a:r>
              <a:rPr lang="en-US" sz="1600" dirty="0" smtClean="0">
                <a:solidFill>
                  <a:schemeClr val="bg1"/>
                </a:solidFill>
              </a:rPr>
              <a:t>of </a:t>
            </a:r>
            <a:r>
              <a:rPr lang="en-US" sz="1600" u="sng" dirty="0" smtClean="0">
                <a:solidFill>
                  <a:schemeClr val="bg1"/>
                </a:solidFill>
              </a:rPr>
              <a:t>a given year </a:t>
            </a:r>
            <a:r>
              <a:rPr lang="en-US" sz="1600" dirty="0" smtClean="0">
                <a:solidFill>
                  <a:schemeClr val="bg1"/>
                </a:solidFill>
              </a:rPr>
              <a:t>compared to the assessor’s market value for that year.  For example, the 2016 Tax Court ratios used sales occurring January 1, 2016 – September 30, 2016 which are compared to the January 2, 2016 assessor’s estimated market values.  </a:t>
            </a:r>
          </a:p>
          <a:p>
            <a:pPr marL="742950" lvl="1" indent="-285750">
              <a:buFont typeface="Arial" panose="020B0604020202020204" pitchFamily="34" charset="0"/>
              <a:buChar char="•"/>
            </a:pPr>
            <a:endParaRPr lang="en-US" b="1" dirty="0">
              <a:solidFill>
                <a:schemeClr val="bg1"/>
              </a:solidFill>
            </a:endParaRPr>
          </a:p>
          <a:p>
            <a:pPr marL="742950" lvl="1" indent="-285750">
              <a:buFont typeface="Arial" panose="020B0604020202020204" pitchFamily="34" charset="0"/>
              <a:buChar char="•"/>
            </a:pPr>
            <a:r>
              <a:rPr lang="en-US" dirty="0" smtClean="0">
                <a:solidFill>
                  <a:schemeClr val="bg1"/>
                </a:solidFill>
              </a:rPr>
              <a:t>Ratio only applies </a:t>
            </a:r>
            <a:r>
              <a:rPr lang="en-US" b="1" dirty="0" smtClean="0">
                <a:solidFill>
                  <a:schemeClr val="bg1"/>
                </a:solidFill>
              </a:rPr>
              <a:t>IF</a:t>
            </a:r>
            <a:r>
              <a:rPr lang="en-US" dirty="0" smtClean="0">
                <a:solidFill>
                  <a:schemeClr val="bg1"/>
                </a:solidFill>
              </a:rPr>
              <a:t> you have it.  </a:t>
            </a:r>
          </a:p>
          <a:p>
            <a:pPr marL="742950" lvl="1" indent="-285750">
              <a:buFont typeface="Arial" panose="020B0604020202020204" pitchFamily="34" charset="0"/>
              <a:buChar char="•"/>
            </a:pPr>
            <a:endParaRPr lang="en-US" dirty="0" smtClean="0">
              <a:solidFill>
                <a:schemeClr val="bg1"/>
              </a:solidFill>
            </a:endParaRPr>
          </a:p>
          <a:p>
            <a:pPr marL="742950" lvl="1" indent="-285750">
              <a:buFont typeface="Arial" panose="020B0604020202020204" pitchFamily="34" charset="0"/>
              <a:buChar char="•"/>
            </a:pPr>
            <a:r>
              <a:rPr lang="en-US" b="1" dirty="0" smtClean="0">
                <a:solidFill>
                  <a:schemeClr val="bg1"/>
                </a:solidFill>
              </a:rPr>
              <a:t>IF your opinion of Market Value exceeds the Assessed Value under appeal – </a:t>
            </a:r>
          </a:p>
          <a:p>
            <a:pPr lvl="2"/>
            <a:r>
              <a:rPr lang="en-US" b="1" dirty="0" smtClean="0">
                <a:solidFill>
                  <a:schemeClr val="bg1"/>
                </a:solidFill>
              </a:rPr>
              <a:t>Ratio </a:t>
            </a:r>
            <a:r>
              <a:rPr lang="en-US" sz="2400" b="1" u="sng" dirty="0" smtClean="0">
                <a:solidFill>
                  <a:schemeClr val="bg1"/>
                </a:solidFill>
              </a:rPr>
              <a:t>DOES NOT</a:t>
            </a:r>
            <a:r>
              <a:rPr lang="en-US" sz="2400" b="1" dirty="0" smtClean="0">
                <a:solidFill>
                  <a:schemeClr val="bg1"/>
                </a:solidFill>
              </a:rPr>
              <a:t> </a:t>
            </a:r>
            <a:r>
              <a:rPr lang="en-US" b="1" dirty="0" smtClean="0">
                <a:solidFill>
                  <a:schemeClr val="bg1"/>
                </a:solidFill>
              </a:rPr>
              <a:t>apply.</a:t>
            </a: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2320769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481" y="203200"/>
            <a:ext cx="6019800" cy="901700"/>
          </a:xfrm>
        </p:spPr>
        <p:txBody>
          <a:bodyPr/>
          <a:lstStyle/>
          <a:p>
            <a:pPr algn="ctr"/>
            <a:r>
              <a:rPr lang="en-US" b="1" dirty="0">
                <a:solidFill>
                  <a:schemeClr val="bg1">
                    <a:lumMod val="75000"/>
                    <a:lumOff val="25000"/>
                  </a:schemeClr>
                </a:solidFill>
              </a:rPr>
              <a:t>Negotiating Skills</a:t>
            </a:r>
          </a:p>
        </p:txBody>
      </p:sp>
      <p:sp>
        <p:nvSpPr>
          <p:cNvPr id="4" name="Text Placeholder 3"/>
          <p:cNvSpPr>
            <a:spLocks noGrp="1"/>
          </p:cNvSpPr>
          <p:nvPr>
            <p:ph type="body" sz="half" idx="2"/>
          </p:nvPr>
        </p:nvSpPr>
        <p:spPr>
          <a:xfrm>
            <a:off x="269481" y="1561428"/>
            <a:ext cx="6415088" cy="4915572"/>
          </a:xfrm>
        </p:spPr>
        <p:txBody>
          <a:bodyPr>
            <a:normAutofit fontScale="32500" lnSpcReduction="20000"/>
          </a:bodyPr>
          <a:lstStyle/>
          <a:p>
            <a:pPr>
              <a:lnSpc>
                <a:spcPct val="170000"/>
              </a:lnSpc>
            </a:pPr>
            <a:r>
              <a:rPr lang="en-US" sz="6200" b="1" dirty="0">
                <a:solidFill>
                  <a:schemeClr val="bg1"/>
                </a:solidFill>
              </a:rPr>
              <a:t>We use negotiation skills almost everyday to communicate with others and to reach a bargain or deal of some sort (whether we realize it or not).  </a:t>
            </a:r>
          </a:p>
          <a:p>
            <a:pPr>
              <a:lnSpc>
                <a:spcPct val="170000"/>
              </a:lnSpc>
            </a:pPr>
            <a:r>
              <a:rPr lang="en-US" sz="6200" b="1" dirty="0">
                <a:solidFill>
                  <a:schemeClr val="bg1"/>
                </a:solidFill>
              </a:rPr>
              <a:t>However, negotiation is a special kind of communication because it uses a number of very difficult tactics and methods.  </a:t>
            </a:r>
          </a:p>
          <a:p>
            <a:pPr>
              <a:lnSpc>
                <a:spcPct val="170000"/>
              </a:lnSpc>
            </a:pPr>
            <a:r>
              <a:rPr lang="en-US" sz="6200" b="1" dirty="0" smtClean="0">
                <a:solidFill>
                  <a:schemeClr val="bg1"/>
                </a:solidFill>
              </a:rPr>
              <a:t>In </a:t>
            </a:r>
            <a:r>
              <a:rPr lang="en-US" sz="6200" b="1" dirty="0">
                <a:solidFill>
                  <a:schemeClr val="bg1"/>
                </a:solidFill>
              </a:rPr>
              <a:t>order to be successful in our negotiations, some prior clarity about what we really want or hope to accomplish is always a good idea.  </a:t>
            </a:r>
          </a:p>
          <a:p>
            <a:r>
              <a:rPr lang="en-US" b="1" dirty="0" smtClean="0">
                <a:solidFill>
                  <a:schemeClr val="tx1"/>
                </a:solidFill>
              </a:rPr>
              <a:t> </a:t>
            </a:r>
            <a:endParaRPr lang="en-US"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765" y="2412328"/>
            <a:ext cx="4506911" cy="3007813"/>
          </a:xfrm>
          <a:prstGeom prst="rect">
            <a:avLst/>
          </a:prstGeom>
          <a:ln>
            <a:noFill/>
          </a:ln>
          <a:effectLst>
            <a:softEdge rad="112500"/>
          </a:effectLst>
        </p:spPr>
      </p:pic>
    </p:spTree>
    <p:extLst>
      <p:ext uri="{BB962C8B-B14F-4D97-AF65-F5344CB8AC3E}">
        <p14:creationId xmlns:p14="http://schemas.microsoft.com/office/powerpoint/2010/main" val="1261302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1054100" y="927100"/>
            <a:ext cx="9423400" cy="2831544"/>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chemeClr val="bg1"/>
              </a:solidFill>
            </a:endParaRPr>
          </a:p>
          <a:p>
            <a:pPr marL="285750" indent="-285750">
              <a:lnSpc>
                <a:spcPct val="200000"/>
              </a:lnSpc>
              <a:buFont typeface="Arial" panose="020B0604020202020204" pitchFamily="34" charset="0"/>
              <a:buChar char="•"/>
            </a:pPr>
            <a:r>
              <a:rPr lang="en-US" sz="2000" b="1" dirty="0">
                <a:solidFill>
                  <a:schemeClr val="bg1"/>
                </a:solidFill>
              </a:rPr>
              <a:t>Ask them to identify their expectations and provide you with the information that they would like you to consider prior to meeting.  </a:t>
            </a:r>
          </a:p>
          <a:p>
            <a:pPr marL="285750" indent="-285750">
              <a:lnSpc>
                <a:spcPct val="200000"/>
              </a:lnSpc>
              <a:buFont typeface="Arial" panose="020B0604020202020204" pitchFamily="34" charset="0"/>
              <a:buChar char="•"/>
            </a:pPr>
            <a:r>
              <a:rPr lang="en-US" sz="2000" b="1" dirty="0">
                <a:solidFill>
                  <a:schemeClr val="bg1"/>
                </a:solidFill>
              </a:rPr>
              <a:t>Do your own research.  Verify </a:t>
            </a:r>
            <a:r>
              <a:rPr lang="en-US" sz="2000" b="1" dirty="0" smtClean="0">
                <a:solidFill>
                  <a:schemeClr val="bg1"/>
                </a:solidFill>
              </a:rPr>
              <a:t>the data that they have already provided </a:t>
            </a:r>
            <a:r>
              <a:rPr lang="en-US" sz="2000" b="1" dirty="0">
                <a:solidFill>
                  <a:schemeClr val="bg1"/>
                </a:solidFill>
              </a:rPr>
              <a:t>and identify potential data that you will use to support your </a:t>
            </a:r>
            <a:r>
              <a:rPr lang="en-US" sz="2000" b="1" dirty="0" smtClean="0">
                <a:solidFill>
                  <a:schemeClr val="bg1"/>
                </a:solidFill>
              </a:rPr>
              <a:t>position.</a:t>
            </a:r>
            <a:endParaRPr lang="en-US" sz="2000" dirty="0"/>
          </a:p>
        </p:txBody>
      </p:sp>
    </p:spTree>
    <p:extLst>
      <p:ext uri="{BB962C8B-B14F-4D97-AF65-F5344CB8AC3E}">
        <p14:creationId xmlns:p14="http://schemas.microsoft.com/office/powerpoint/2010/main" val="540936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520700" y="363915"/>
            <a:ext cx="10528300" cy="643253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If they </a:t>
            </a:r>
            <a:r>
              <a:rPr lang="en-US" sz="2400" b="1" u="sng" dirty="0" smtClean="0">
                <a:solidFill>
                  <a:schemeClr val="bg1"/>
                </a:solidFill>
              </a:rPr>
              <a:t>are</a:t>
            </a:r>
            <a:r>
              <a:rPr lang="en-US" sz="2400" dirty="0" smtClean="0">
                <a:solidFill>
                  <a:schemeClr val="bg1"/>
                </a:solidFill>
              </a:rPr>
              <a:t> willing to discuss settlement, let them present their position </a:t>
            </a:r>
            <a:r>
              <a:rPr lang="en-US" sz="2400" b="1" u="sng" dirty="0" smtClean="0">
                <a:solidFill>
                  <a:schemeClr val="bg1"/>
                </a:solidFill>
              </a:rPr>
              <a:t>first</a:t>
            </a:r>
            <a:r>
              <a:rPr lang="en-US" sz="2400" b="1" dirty="0" smtClean="0">
                <a:solidFill>
                  <a:schemeClr val="bg1"/>
                </a:solidFill>
              </a:rPr>
              <a:t>.</a:t>
            </a:r>
          </a:p>
          <a:p>
            <a:endParaRPr lang="en-US" sz="2000" dirty="0" smtClean="0">
              <a:solidFill>
                <a:schemeClr val="bg1"/>
              </a:solidFill>
            </a:endParaRPr>
          </a:p>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BURDEN OF PROOF</a:t>
            </a:r>
          </a:p>
          <a:p>
            <a:endParaRPr lang="en-US" sz="1400" dirty="0">
              <a:solidFill>
                <a:schemeClr val="bg1"/>
              </a:solidFill>
            </a:endParaRPr>
          </a:p>
          <a:p>
            <a:pPr marL="285750" indent="-285750">
              <a:buFont typeface="Arial" panose="020B0604020202020204" pitchFamily="34" charset="0"/>
              <a:buChar char="•"/>
            </a:pPr>
            <a:r>
              <a:rPr lang="en-US" sz="2400" dirty="0">
                <a:solidFill>
                  <a:schemeClr val="bg1"/>
                </a:solidFill>
              </a:rPr>
              <a:t>The assessor’s estimated market value is prima facie valid. Petitioner may overcome this presumption by introducing credible evidence as to the subject property’s market value.</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600" dirty="0" smtClean="0">
                <a:solidFill>
                  <a:schemeClr val="bg1"/>
                </a:solidFill>
              </a:rPr>
              <a:t>The </a:t>
            </a:r>
            <a:r>
              <a:rPr lang="en-US" sz="1600" dirty="0">
                <a:solidFill>
                  <a:schemeClr val="bg1"/>
                </a:solidFill>
              </a:rPr>
              <a:t>government’s assessment of real property is prima facie valid.24  “A prima facie case simply means one that prevails in the absence of evidence invalidating it.” 25  The taxpayer has the burden of overcoming prima facie validity by “offer[</a:t>
            </a:r>
            <a:r>
              <a:rPr lang="en-US" sz="1600" dirty="0" err="1">
                <a:solidFill>
                  <a:schemeClr val="bg1"/>
                </a:solidFill>
              </a:rPr>
              <a:t>ing</a:t>
            </a:r>
            <a:r>
              <a:rPr lang="en-US" sz="1600" dirty="0">
                <a:solidFill>
                  <a:schemeClr val="bg1"/>
                </a:solidFill>
              </a:rPr>
              <a:t>] evidence to invalidate the assessment.” 26  </a:t>
            </a:r>
          </a:p>
          <a:p>
            <a:pPr marL="285750" indent="-285750">
              <a:buFont typeface="Arial" panose="020B0604020202020204" pitchFamily="34" charset="0"/>
              <a:buChar char="•"/>
            </a:pPr>
            <a:r>
              <a:rPr lang="en-US" sz="1400" dirty="0">
                <a:solidFill>
                  <a:schemeClr val="bg1"/>
                </a:solidFill>
              </a:rPr>
              <a:t>24 Minn. Stat. § 271.06, </a:t>
            </a:r>
            <a:r>
              <a:rPr lang="en-US" sz="1400" dirty="0" err="1">
                <a:solidFill>
                  <a:schemeClr val="bg1"/>
                </a:solidFill>
              </a:rPr>
              <a:t>subd</a:t>
            </a:r>
            <a:r>
              <a:rPr lang="en-US" sz="1400" dirty="0">
                <a:solidFill>
                  <a:schemeClr val="bg1"/>
                </a:solidFill>
              </a:rPr>
              <a:t>. 6 (2012) </a:t>
            </a:r>
            <a:r>
              <a:rPr lang="en-US" sz="1600" dirty="0">
                <a:solidFill>
                  <a:schemeClr val="bg1"/>
                </a:solidFill>
              </a:rPr>
              <a:t>(“[T]he order of the commissioner or the appropriate unit of government in every case shall be prima facie valid.”); Minn. Stat. § 272.06 (2012) (an assessment is “presumed to be legal until the contrary is affirmatively shown”)</a:t>
            </a:r>
            <a:r>
              <a:rPr lang="en-US" sz="1400" dirty="0">
                <a:solidFill>
                  <a:schemeClr val="bg1"/>
                </a:solidFill>
              </a:rPr>
              <a:t>; see also S. Minn. Beet Sugar Coop v. </a:t>
            </a:r>
            <a:r>
              <a:rPr lang="en-US" sz="1400" dirty="0" err="1">
                <a:solidFill>
                  <a:schemeClr val="bg1"/>
                </a:solidFill>
              </a:rPr>
              <a:t>Cnty</a:t>
            </a:r>
            <a:r>
              <a:rPr lang="en-US" sz="1400" dirty="0">
                <a:solidFill>
                  <a:schemeClr val="bg1"/>
                </a:solidFill>
              </a:rPr>
              <a:t>. of Renville, 737 N.W.2d 545, 557 (Minn. 2007).  </a:t>
            </a:r>
            <a:endParaRPr lang="en-US" sz="1400" dirty="0" smtClean="0">
              <a:solidFill>
                <a:schemeClr val="bg1"/>
              </a:solidFill>
            </a:endParaRPr>
          </a:p>
          <a:p>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2400" dirty="0">
                <a:solidFill>
                  <a:schemeClr val="bg1"/>
                </a:solidFill>
              </a:rPr>
              <a:t>The classification of real estate as determined by </a:t>
            </a:r>
            <a:r>
              <a:rPr lang="en-US" sz="2400" dirty="0" smtClean="0">
                <a:solidFill>
                  <a:schemeClr val="bg1"/>
                </a:solidFill>
              </a:rPr>
              <a:t>the </a:t>
            </a:r>
            <a:r>
              <a:rPr lang="en-US" sz="2400" dirty="0">
                <a:solidFill>
                  <a:schemeClr val="bg1"/>
                </a:solidFill>
              </a:rPr>
              <a:t>County Assessor’s Office is presumed to be valid.  Petitioner bears the burden of overcoming that presumption.</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1035661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342900" y="524545"/>
            <a:ext cx="11214100" cy="2400657"/>
          </a:xfrm>
          <a:prstGeom prst="rect">
            <a:avLst/>
          </a:prstGeom>
        </p:spPr>
        <p:txBody>
          <a:bodyPr wrap="square">
            <a:spAutoFit/>
          </a:bodyPr>
          <a:lstStyle/>
          <a:p>
            <a:pPr>
              <a:lnSpc>
                <a:spcPct val="150000"/>
              </a:lnSpc>
            </a:pPr>
            <a:r>
              <a:rPr lang="en-US" sz="2000" b="1" dirty="0" smtClean="0">
                <a:solidFill>
                  <a:schemeClr val="bg1"/>
                </a:solidFill>
              </a:rPr>
              <a:t>Before YOU enter the room:</a:t>
            </a:r>
            <a:endParaRPr lang="en-US" sz="2000" b="1" dirty="0">
              <a:solidFill>
                <a:schemeClr val="bg1"/>
              </a:solidFill>
            </a:endParaRPr>
          </a:p>
          <a:p>
            <a:pPr marL="342900" indent="-342900">
              <a:lnSpc>
                <a:spcPct val="150000"/>
              </a:lnSpc>
              <a:buFont typeface="Arial" panose="020B0604020202020204" pitchFamily="34" charset="0"/>
              <a:buChar char="•"/>
            </a:pPr>
            <a:r>
              <a:rPr lang="en-US" sz="2000" b="1" dirty="0">
                <a:solidFill>
                  <a:schemeClr val="bg1"/>
                </a:solidFill>
              </a:rPr>
              <a:t>What is your role?  Are you the Appraiser and the Attorney? Or just the Appraiser?  </a:t>
            </a:r>
          </a:p>
          <a:p>
            <a:pPr marL="800100" lvl="1" indent="-342900">
              <a:lnSpc>
                <a:spcPct val="150000"/>
              </a:lnSpc>
              <a:buFont typeface="Arial" panose="020B0604020202020204" pitchFamily="34" charset="0"/>
              <a:buChar char="•"/>
            </a:pPr>
            <a:r>
              <a:rPr lang="en-US" sz="2000" b="1" dirty="0">
                <a:solidFill>
                  <a:schemeClr val="bg1"/>
                </a:solidFill>
              </a:rPr>
              <a:t>Some jurisdictions act as both the Appraiser and the Attorney by handling all of their own </a:t>
            </a:r>
            <a:r>
              <a:rPr lang="en-US" sz="2000" b="1" dirty="0" smtClean="0">
                <a:solidFill>
                  <a:schemeClr val="bg1"/>
                </a:solidFill>
              </a:rPr>
              <a:t>negotiation settlements.  </a:t>
            </a:r>
          </a:p>
          <a:p>
            <a:pPr marL="342900" indent="-342900">
              <a:lnSpc>
                <a:spcPct val="150000"/>
              </a:lnSpc>
              <a:buFont typeface="Arial" panose="020B0604020202020204" pitchFamily="34" charset="0"/>
              <a:buChar char="•"/>
            </a:pPr>
            <a:r>
              <a:rPr lang="en-US" sz="2000" b="1" dirty="0" smtClean="0">
                <a:solidFill>
                  <a:schemeClr val="bg1"/>
                </a:solidFill>
              </a:rPr>
              <a:t>Knowing what role you play is very important.  Each wears a different hat.  </a:t>
            </a:r>
          </a:p>
        </p:txBody>
      </p:sp>
      <p:sp>
        <p:nvSpPr>
          <p:cNvPr id="6" name="TextBox 5"/>
          <p:cNvSpPr txBox="1"/>
          <p:nvPr/>
        </p:nvSpPr>
        <p:spPr>
          <a:xfrm>
            <a:off x="1206500" y="3987800"/>
            <a:ext cx="2260600" cy="229870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279400" y="3133335"/>
            <a:ext cx="2250504" cy="2324100"/>
          </a:xfrm>
          <a:prstGeom prst="rect">
            <a:avLst/>
          </a:prstGeom>
        </p:spPr>
      </p:pic>
      <p:sp>
        <p:nvSpPr>
          <p:cNvPr id="8" name="TextBox 7"/>
          <p:cNvSpPr txBox="1"/>
          <p:nvPr/>
        </p:nvSpPr>
        <p:spPr>
          <a:xfrm>
            <a:off x="2921000" y="3133335"/>
            <a:ext cx="8763000"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An Appraiser</a:t>
            </a:r>
          </a:p>
          <a:p>
            <a:pPr lvl="1"/>
            <a:r>
              <a:rPr lang="en-US" b="1" dirty="0" smtClean="0">
                <a:solidFill>
                  <a:schemeClr val="bg1"/>
                </a:solidFill>
              </a:rPr>
              <a:t> </a:t>
            </a:r>
            <a:r>
              <a:rPr lang="en-US" b="1" dirty="0">
                <a:solidFill>
                  <a:schemeClr val="bg1"/>
                </a:solidFill>
              </a:rPr>
              <a:t>-</a:t>
            </a:r>
            <a:r>
              <a:rPr lang="en-US" b="1" dirty="0" smtClean="0">
                <a:solidFill>
                  <a:schemeClr val="bg1"/>
                </a:solidFill>
              </a:rPr>
              <a:t> neutral</a:t>
            </a:r>
          </a:p>
          <a:p>
            <a:pPr lvl="1"/>
            <a:r>
              <a:rPr lang="en-US" b="1" dirty="0" smtClean="0">
                <a:solidFill>
                  <a:schemeClr val="bg1"/>
                </a:solidFill>
              </a:rPr>
              <a:t> - unbiased opinion</a:t>
            </a:r>
          </a:p>
          <a:p>
            <a:pPr lvl="1"/>
            <a:r>
              <a:rPr lang="en-US" b="1" dirty="0" smtClean="0">
                <a:solidFill>
                  <a:schemeClr val="bg1"/>
                </a:solidFill>
              </a:rPr>
              <a:t> - not advocating – its your opinion</a:t>
            </a:r>
          </a:p>
          <a:p>
            <a:pPr marL="285750" indent="-285750">
              <a:buFont typeface="Arial" panose="020B0604020202020204" pitchFamily="34" charset="0"/>
              <a:buChar char="•"/>
            </a:pPr>
            <a:r>
              <a:rPr lang="en-US" b="1" dirty="0" smtClean="0">
                <a:solidFill>
                  <a:schemeClr val="bg1"/>
                </a:solidFill>
              </a:rPr>
              <a:t>An Attorney </a:t>
            </a:r>
          </a:p>
          <a:p>
            <a:pPr lvl="1"/>
            <a:r>
              <a:rPr lang="en-US" b="1" dirty="0" smtClean="0">
                <a:solidFill>
                  <a:schemeClr val="bg1"/>
                </a:solidFill>
              </a:rPr>
              <a:t>- advocate for their client (us the assessor)</a:t>
            </a:r>
          </a:p>
          <a:p>
            <a:pPr lvl="1"/>
            <a:r>
              <a:rPr lang="en-US" b="1" dirty="0" smtClean="0">
                <a:solidFill>
                  <a:schemeClr val="bg1"/>
                </a:solidFill>
              </a:rPr>
              <a:t>- provide legal counsel</a:t>
            </a: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1458876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48" y="664590"/>
            <a:ext cx="4886793" cy="5262979"/>
          </a:xfrm>
          <a:prstGeom prst="rect">
            <a:avLst/>
          </a:prstGeom>
          <a:ln>
            <a:noFill/>
          </a:ln>
          <a:effectLst>
            <a:softEdge rad="112500"/>
          </a:effectLst>
        </p:spPr>
      </p:pic>
      <p:sp>
        <p:nvSpPr>
          <p:cNvPr id="3" name="TextBox 2"/>
          <p:cNvSpPr txBox="1"/>
          <p:nvPr/>
        </p:nvSpPr>
        <p:spPr>
          <a:xfrm>
            <a:off x="5596744" y="326035"/>
            <a:ext cx="5006715" cy="594008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bg1"/>
                </a:solidFill>
              </a:rPr>
              <a:t>We’re all entitled to our own opinion. As much as you think you are right, they think they are right. </a:t>
            </a:r>
          </a:p>
          <a:p>
            <a:endParaRPr lang="en-US" sz="2000" b="1" dirty="0">
              <a:solidFill>
                <a:schemeClr val="bg1"/>
              </a:solidFill>
            </a:endParaRPr>
          </a:p>
          <a:p>
            <a:pPr marL="342900" indent="-342900">
              <a:buFont typeface="Arial" panose="020B0604020202020204" pitchFamily="34" charset="0"/>
              <a:buChar char="•"/>
            </a:pPr>
            <a:r>
              <a:rPr lang="en-US" sz="2000" b="1" dirty="0" smtClean="0">
                <a:solidFill>
                  <a:schemeClr val="bg1"/>
                </a:solidFill>
              </a:rPr>
              <a:t>Let them speak and </a:t>
            </a:r>
            <a:r>
              <a:rPr lang="en-US" sz="2000" b="1" u="sng" dirty="0" smtClean="0">
                <a:solidFill>
                  <a:schemeClr val="bg1"/>
                </a:solidFill>
              </a:rPr>
              <a:t>you listen.</a:t>
            </a:r>
            <a:r>
              <a:rPr lang="en-US" sz="2000" b="1" dirty="0" smtClean="0">
                <a:solidFill>
                  <a:schemeClr val="bg1"/>
                </a:solidFill>
              </a:rPr>
              <a:t>  This is their opportunity to explain their position. </a:t>
            </a:r>
            <a:endParaRPr lang="en-US" sz="2000" b="1" u="sng" dirty="0" smtClean="0">
              <a:solidFill>
                <a:schemeClr val="bg1"/>
              </a:solidFill>
            </a:endParaRP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r>
              <a:rPr lang="en-US" sz="2000" b="1" dirty="0" smtClean="0">
                <a:solidFill>
                  <a:schemeClr val="bg1"/>
                </a:solidFill>
              </a:rPr>
              <a:t>What FACTS can you agree on?</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r>
              <a:rPr lang="en-US" sz="2000" b="1" dirty="0" smtClean="0">
                <a:solidFill>
                  <a:schemeClr val="bg1"/>
                </a:solidFill>
              </a:rPr>
              <a:t>It’s ok to agree to disagree.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r>
              <a:rPr lang="en-US" sz="2000" b="1" dirty="0" smtClean="0">
                <a:solidFill>
                  <a:schemeClr val="bg1"/>
                </a:solidFill>
              </a:rPr>
              <a:t>You do not need to make a decision immediately.  </a:t>
            </a:r>
          </a:p>
          <a:p>
            <a:endParaRPr lang="en-US" sz="2000" b="1" dirty="0">
              <a:solidFill>
                <a:schemeClr val="bg1"/>
              </a:solidFill>
            </a:endParaRPr>
          </a:p>
          <a:p>
            <a:pPr marL="342900" indent="-342900">
              <a:buFont typeface="Arial" panose="020B0604020202020204" pitchFamily="34" charset="0"/>
              <a:buChar char="•"/>
            </a:pPr>
            <a:r>
              <a:rPr lang="en-US" sz="2000" b="1" dirty="0" smtClean="0">
                <a:solidFill>
                  <a:schemeClr val="bg1"/>
                </a:solidFill>
              </a:rPr>
              <a:t>Thank them for taking the time to meet with you and provide them a timeframe when they should expect to hear back from you. </a:t>
            </a:r>
            <a:endParaRPr lang="en-US" sz="2000" b="1" dirty="0">
              <a:solidFill>
                <a:schemeClr val="bg1"/>
              </a:solidFill>
            </a:endParaRPr>
          </a:p>
        </p:txBody>
      </p:sp>
    </p:spTree>
    <p:extLst>
      <p:ext uri="{BB962C8B-B14F-4D97-AF65-F5344CB8AC3E}">
        <p14:creationId xmlns:p14="http://schemas.microsoft.com/office/powerpoint/2010/main" val="1078449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89000" y="317500"/>
            <a:ext cx="9486900" cy="6740307"/>
          </a:xfrm>
          <a:prstGeom prst="rect">
            <a:avLst/>
          </a:prstGeom>
          <a:noFill/>
        </p:spPr>
        <p:txBody>
          <a:bodyPr wrap="square" rtlCol="0">
            <a:spAutoFit/>
          </a:bodyPr>
          <a:lstStyle/>
          <a:p>
            <a:pPr algn="ctr"/>
            <a:r>
              <a:rPr lang="en-US" sz="2400" dirty="0" smtClean="0">
                <a:solidFill>
                  <a:schemeClr val="bg1"/>
                </a:solidFill>
              </a:rPr>
              <a:t>REFLECT - DECOMPRESS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solidFill>
                  <a:schemeClr val="bg1"/>
                </a:solidFill>
              </a:rPr>
              <a:t>After the meeting take a few minutes to review what was discussed.</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If they provided any additional information, begin the verification process.</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Highlight the FACTS that you were able to agree on.</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Were there areas of Compromise? E.g. CAP rates, Vacancy, etc.</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What is your initial gut feeling of how things went?  Do you believe that they were willing to discuss settlement?</a:t>
            </a:r>
          </a:p>
          <a:p>
            <a:r>
              <a:rPr lang="en-US" sz="2400" dirty="0" smtClean="0">
                <a:solidFill>
                  <a:schemeClr val="bg1"/>
                </a:solidFill>
              </a:rPr>
              <a:t>  </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186549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854200"/>
            <a:ext cx="6116257" cy="4533900"/>
          </a:xfrm>
          <a:prstGeom prst="rect">
            <a:avLst/>
          </a:prstGeom>
          <a:ln>
            <a:noFill/>
          </a:ln>
          <a:effectLst>
            <a:softEdge rad="112500"/>
          </a:effectLst>
        </p:spPr>
      </p:pic>
      <p:sp>
        <p:nvSpPr>
          <p:cNvPr id="3" name="TextBox 2"/>
          <p:cNvSpPr txBox="1"/>
          <p:nvPr/>
        </p:nvSpPr>
        <p:spPr>
          <a:xfrm>
            <a:off x="7442200" y="1219200"/>
            <a:ext cx="4254500" cy="4801314"/>
          </a:xfrm>
          <a:prstGeom prst="rect">
            <a:avLst/>
          </a:prstGeom>
          <a:noFill/>
        </p:spPr>
        <p:txBody>
          <a:bodyPr wrap="square" rtlCol="0">
            <a:spAutoFit/>
          </a:bodyPr>
          <a:lstStyle/>
          <a:p>
            <a:r>
              <a:rPr lang="en-US" b="1" dirty="0">
                <a:solidFill>
                  <a:schemeClr val="bg1"/>
                </a:solidFill>
              </a:rPr>
              <a:t>Remember folks – All of the Tax Court Judges have undergone Mediation training.</a:t>
            </a:r>
          </a:p>
          <a:p>
            <a:endParaRPr lang="en-US" b="1" dirty="0">
              <a:solidFill>
                <a:schemeClr val="bg1"/>
              </a:solidFill>
            </a:endParaRPr>
          </a:p>
          <a:p>
            <a:r>
              <a:rPr lang="en-US" b="1" dirty="0">
                <a:solidFill>
                  <a:schemeClr val="bg1"/>
                </a:solidFill>
              </a:rPr>
              <a:t>The criteria for mediation is essentially that the parties are far enough along that what is discussed is the case that would be tried.  </a:t>
            </a:r>
          </a:p>
          <a:p>
            <a:endParaRPr lang="en-US" b="1" dirty="0">
              <a:solidFill>
                <a:schemeClr val="bg1"/>
              </a:solidFill>
            </a:endParaRPr>
          </a:p>
          <a:p>
            <a:r>
              <a:rPr lang="en-US" b="1" dirty="0">
                <a:solidFill>
                  <a:schemeClr val="bg1"/>
                </a:solidFill>
              </a:rPr>
              <a:t>The judges will be selective in terms of what cases they will hear in mediation.  As it stands, they feel that they have been successful in settling several cases.</a:t>
            </a:r>
          </a:p>
          <a:p>
            <a:endParaRPr lang="en-US" b="1" dirty="0">
              <a:solidFill>
                <a:schemeClr val="bg1"/>
              </a:solidFill>
            </a:endParaRPr>
          </a:p>
          <a:p>
            <a:r>
              <a:rPr lang="en-US" b="1" dirty="0">
                <a:solidFill>
                  <a:schemeClr val="bg1"/>
                </a:solidFill>
              </a:rPr>
              <a:t>Mediation can be cost effective for both parties.</a:t>
            </a:r>
          </a:p>
        </p:txBody>
      </p:sp>
      <p:sp>
        <p:nvSpPr>
          <p:cNvPr id="4" name="TextBox 3"/>
          <p:cNvSpPr txBox="1"/>
          <p:nvPr/>
        </p:nvSpPr>
        <p:spPr>
          <a:xfrm>
            <a:off x="520700" y="533400"/>
            <a:ext cx="5905500" cy="1292662"/>
          </a:xfrm>
          <a:prstGeom prst="rect">
            <a:avLst/>
          </a:prstGeom>
          <a:noFill/>
        </p:spPr>
        <p:txBody>
          <a:bodyPr wrap="square" rtlCol="0">
            <a:spAutoFit/>
          </a:bodyPr>
          <a:lstStyle/>
          <a:p>
            <a:pPr>
              <a:lnSpc>
                <a:spcPct val="150000"/>
              </a:lnSpc>
            </a:pPr>
            <a:r>
              <a:rPr lang="en-US" sz="1600" dirty="0">
                <a:solidFill>
                  <a:schemeClr val="bg1"/>
                </a:solidFill>
              </a:rPr>
              <a:t>If they were not willing to discuss </a:t>
            </a:r>
            <a:r>
              <a:rPr lang="en-US" sz="1600" dirty="0" smtClean="0">
                <a:solidFill>
                  <a:schemeClr val="bg1"/>
                </a:solidFill>
              </a:rPr>
              <a:t>settlement</a:t>
            </a:r>
            <a:r>
              <a:rPr lang="en-US" sz="1600" dirty="0">
                <a:solidFill>
                  <a:schemeClr val="bg1"/>
                </a:solidFill>
              </a:rPr>
              <a:t> </a:t>
            </a:r>
            <a:r>
              <a:rPr lang="en-US" sz="1600" dirty="0" smtClean="0">
                <a:solidFill>
                  <a:schemeClr val="bg1"/>
                </a:solidFill>
              </a:rPr>
              <a:t>or unsuccessful negotiations, then </a:t>
            </a:r>
            <a:r>
              <a:rPr lang="en-US" sz="1600" dirty="0">
                <a:solidFill>
                  <a:schemeClr val="bg1"/>
                </a:solidFill>
              </a:rPr>
              <a:t>you may need to </a:t>
            </a:r>
            <a:r>
              <a:rPr lang="en-US" dirty="0" smtClean="0">
                <a:solidFill>
                  <a:schemeClr val="bg1"/>
                </a:solidFill>
              </a:rPr>
              <a:t>either</a:t>
            </a:r>
            <a:r>
              <a:rPr lang="en-US" sz="1600" dirty="0" smtClean="0">
                <a:solidFill>
                  <a:schemeClr val="bg1"/>
                </a:solidFill>
              </a:rPr>
              <a:t> prepare </a:t>
            </a:r>
            <a:r>
              <a:rPr lang="en-US" sz="1600" dirty="0">
                <a:solidFill>
                  <a:schemeClr val="bg1"/>
                </a:solidFill>
              </a:rPr>
              <a:t>for </a:t>
            </a:r>
            <a:r>
              <a:rPr lang="en-US" b="1" dirty="0" smtClean="0">
                <a:solidFill>
                  <a:schemeClr val="bg1"/>
                </a:solidFill>
              </a:rPr>
              <a:t>TRIAL</a:t>
            </a:r>
            <a:r>
              <a:rPr lang="en-US" sz="1600" b="1" dirty="0" smtClean="0">
                <a:solidFill>
                  <a:schemeClr val="bg1"/>
                </a:solidFill>
              </a:rPr>
              <a:t> </a:t>
            </a:r>
            <a:r>
              <a:rPr lang="en-US" sz="1600" dirty="0" smtClean="0">
                <a:solidFill>
                  <a:schemeClr val="bg1"/>
                </a:solidFill>
              </a:rPr>
              <a:t>or consider </a:t>
            </a:r>
            <a:r>
              <a:rPr lang="en-US" b="1" dirty="0" smtClean="0">
                <a:solidFill>
                  <a:schemeClr val="bg1"/>
                </a:solidFill>
              </a:rPr>
              <a:t>MEDIATION </a:t>
            </a:r>
            <a:r>
              <a:rPr lang="en-US" sz="1600" dirty="0" smtClean="0">
                <a:solidFill>
                  <a:schemeClr val="bg1"/>
                </a:solidFill>
              </a:rPr>
              <a:t>as an option</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885956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4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914400" y="825500"/>
            <a:ext cx="10312400" cy="5601533"/>
          </a:xfrm>
          <a:prstGeom prst="rect">
            <a:avLst/>
          </a:prstGeom>
          <a:noFill/>
        </p:spPr>
        <p:txBody>
          <a:bodyPr wrap="square" rtlCol="0">
            <a:spAutoFit/>
          </a:bodyPr>
          <a:lstStyle/>
          <a:p>
            <a:pPr algn="ctr"/>
            <a:r>
              <a:rPr lang="en-US" sz="2800" dirty="0" smtClean="0">
                <a:solidFill>
                  <a:schemeClr val="bg1"/>
                </a:solidFill>
              </a:rPr>
              <a:t>Appraisal</a:t>
            </a:r>
            <a:endParaRPr lang="en-US" sz="2800" dirty="0">
              <a:solidFill>
                <a:schemeClr val="bg1"/>
              </a:solidFill>
            </a:endParaRPr>
          </a:p>
          <a:p>
            <a:pPr marL="285750" lvl="0" indent="-285750">
              <a:lnSpc>
                <a:spcPct val="150000"/>
              </a:lnSpc>
              <a:buFont typeface="Arial" panose="020B0604020202020204" pitchFamily="34" charset="0"/>
              <a:buChar char="•"/>
            </a:pPr>
            <a:r>
              <a:rPr lang="en-US" sz="2000" dirty="0">
                <a:solidFill>
                  <a:schemeClr val="bg1"/>
                </a:solidFill>
              </a:rPr>
              <a:t>Before </a:t>
            </a:r>
            <a:r>
              <a:rPr lang="en-US" sz="2000" dirty="0" smtClean="0">
                <a:solidFill>
                  <a:schemeClr val="bg1"/>
                </a:solidFill>
              </a:rPr>
              <a:t>beginning your report, </a:t>
            </a:r>
            <a:r>
              <a:rPr lang="en-US" sz="2000" dirty="0">
                <a:solidFill>
                  <a:schemeClr val="bg1"/>
                </a:solidFill>
              </a:rPr>
              <a:t>gather </a:t>
            </a:r>
            <a:r>
              <a:rPr lang="en-US" sz="2000" b="1" dirty="0">
                <a:solidFill>
                  <a:schemeClr val="bg1"/>
                </a:solidFill>
              </a:rPr>
              <a:t>ALL</a:t>
            </a:r>
            <a:r>
              <a:rPr lang="en-US" sz="2000" dirty="0">
                <a:solidFill>
                  <a:schemeClr val="bg1"/>
                </a:solidFill>
              </a:rPr>
              <a:t> your resource documents and </a:t>
            </a:r>
            <a:r>
              <a:rPr lang="en-US" sz="2000" b="1" dirty="0">
                <a:solidFill>
                  <a:schemeClr val="bg1"/>
                </a:solidFill>
              </a:rPr>
              <a:t>READ</a:t>
            </a:r>
            <a:r>
              <a:rPr lang="en-US" sz="2000" dirty="0">
                <a:solidFill>
                  <a:schemeClr val="bg1"/>
                </a:solidFill>
              </a:rPr>
              <a:t> them</a:t>
            </a:r>
          </a:p>
          <a:p>
            <a:pPr marL="285750" lvl="0" indent="-285750">
              <a:lnSpc>
                <a:spcPct val="150000"/>
              </a:lnSpc>
              <a:buFont typeface="Arial" panose="020B0604020202020204" pitchFamily="34" charset="0"/>
              <a:buChar char="•"/>
            </a:pPr>
            <a:r>
              <a:rPr lang="en-US" sz="2000" dirty="0">
                <a:solidFill>
                  <a:schemeClr val="bg1"/>
                </a:solidFill>
              </a:rPr>
              <a:t>Identify the Bundle of Rights and </a:t>
            </a:r>
            <a:r>
              <a:rPr lang="en-US" sz="2000" u="sng" dirty="0">
                <a:solidFill>
                  <a:schemeClr val="bg1"/>
                </a:solidFill>
              </a:rPr>
              <a:t>expand</a:t>
            </a:r>
            <a:r>
              <a:rPr lang="en-US" sz="2000" dirty="0">
                <a:solidFill>
                  <a:schemeClr val="bg1"/>
                </a:solidFill>
              </a:rPr>
              <a:t> your Highest and Best Use analysis</a:t>
            </a:r>
          </a:p>
          <a:p>
            <a:pPr marL="742950" lvl="1" indent="-285750">
              <a:lnSpc>
                <a:spcPct val="150000"/>
              </a:lnSpc>
              <a:buFont typeface="Arial" panose="020B0604020202020204" pitchFamily="34" charset="0"/>
              <a:buChar char="•"/>
            </a:pPr>
            <a:r>
              <a:rPr lang="en-US" sz="2000" dirty="0">
                <a:solidFill>
                  <a:schemeClr val="bg1"/>
                </a:solidFill>
              </a:rPr>
              <a:t>Carry that analysis </a:t>
            </a:r>
            <a:r>
              <a:rPr lang="en-US" sz="2000" u="sng" dirty="0">
                <a:solidFill>
                  <a:schemeClr val="bg1"/>
                </a:solidFill>
              </a:rPr>
              <a:t>throughout</a:t>
            </a:r>
            <a:r>
              <a:rPr lang="en-US" sz="2000" dirty="0">
                <a:solidFill>
                  <a:schemeClr val="bg1"/>
                </a:solidFill>
              </a:rPr>
              <a:t> your report</a:t>
            </a:r>
          </a:p>
          <a:p>
            <a:pPr marL="285750" lvl="0" indent="-285750">
              <a:lnSpc>
                <a:spcPct val="150000"/>
              </a:lnSpc>
              <a:buFont typeface="Arial" panose="020B0604020202020204" pitchFamily="34" charset="0"/>
              <a:buChar char="•"/>
            </a:pPr>
            <a:r>
              <a:rPr lang="en-US" sz="2000" dirty="0">
                <a:solidFill>
                  <a:schemeClr val="bg1"/>
                </a:solidFill>
              </a:rPr>
              <a:t>Include all of the supporting documentation in your report </a:t>
            </a:r>
          </a:p>
          <a:p>
            <a:pPr marL="742950" lvl="1" indent="-285750">
              <a:lnSpc>
                <a:spcPct val="150000"/>
              </a:lnSpc>
              <a:buFont typeface="Arial" panose="020B0604020202020204" pitchFamily="34" charset="0"/>
              <a:buChar char="•"/>
            </a:pPr>
            <a:r>
              <a:rPr lang="en-US" sz="2000" dirty="0">
                <a:solidFill>
                  <a:schemeClr val="bg1"/>
                </a:solidFill>
              </a:rPr>
              <a:t>Explain why it is there</a:t>
            </a:r>
          </a:p>
          <a:p>
            <a:pPr marL="285750" lvl="0" indent="-285750">
              <a:lnSpc>
                <a:spcPct val="150000"/>
              </a:lnSpc>
              <a:buFont typeface="Arial" panose="020B0604020202020204" pitchFamily="34" charset="0"/>
              <a:buChar char="•"/>
            </a:pPr>
            <a:r>
              <a:rPr lang="en-US" sz="2000" dirty="0">
                <a:solidFill>
                  <a:schemeClr val="bg1"/>
                </a:solidFill>
              </a:rPr>
              <a:t>Identify your theory</a:t>
            </a:r>
          </a:p>
          <a:p>
            <a:pPr marL="742950" lvl="1" indent="-285750">
              <a:lnSpc>
                <a:spcPct val="150000"/>
              </a:lnSpc>
              <a:buFont typeface="Arial" panose="020B0604020202020204" pitchFamily="34" charset="0"/>
              <a:buChar char="•"/>
            </a:pPr>
            <a:r>
              <a:rPr lang="en-US" sz="2000" dirty="0">
                <a:solidFill>
                  <a:schemeClr val="bg1"/>
                </a:solidFill>
              </a:rPr>
              <a:t>Don’t assume court understands appraisal theory &amp; appraisal practice </a:t>
            </a:r>
          </a:p>
          <a:p>
            <a:pPr marL="285750" lvl="0" indent="-285750">
              <a:lnSpc>
                <a:spcPct val="150000"/>
              </a:lnSpc>
              <a:buFont typeface="Arial" panose="020B0604020202020204" pitchFamily="34" charset="0"/>
              <a:buChar char="•"/>
            </a:pPr>
            <a:r>
              <a:rPr lang="en-US" sz="2000" dirty="0">
                <a:solidFill>
                  <a:schemeClr val="bg1"/>
                </a:solidFill>
              </a:rPr>
              <a:t>Identify your Market Rent</a:t>
            </a:r>
          </a:p>
          <a:p>
            <a:pPr marL="742950" lvl="1" indent="-285750">
              <a:lnSpc>
                <a:spcPct val="150000"/>
              </a:lnSpc>
              <a:buFont typeface="Arial" panose="020B0604020202020204" pitchFamily="34" charset="0"/>
              <a:buChar char="•"/>
            </a:pPr>
            <a:r>
              <a:rPr lang="en-US" sz="2000" dirty="0">
                <a:solidFill>
                  <a:schemeClr val="bg1"/>
                </a:solidFill>
              </a:rPr>
              <a:t>Determine if the Contract Rents are in line with the Market </a:t>
            </a:r>
            <a:r>
              <a:rPr lang="en-US" sz="2000" dirty="0" smtClean="0">
                <a:solidFill>
                  <a:schemeClr val="bg1"/>
                </a:solidFill>
              </a:rPr>
              <a:t>Rents &amp; if they are not, ADJUST for differences.  </a:t>
            </a:r>
            <a:endParaRPr lang="en-US" sz="2000" dirty="0">
              <a:solidFill>
                <a:schemeClr val="bg1"/>
              </a:solidFill>
            </a:endParaRPr>
          </a:p>
        </p:txBody>
      </p:sp>
    </p:spTree>
    <p:extLst>
      <p:ext uri="{BB962C8B-B14F-4D97-AF65-F5344CB8AC3E}">
        <p14:creationId xmlns:p14="http://schemas.microsoft.com/office/powerpoint/2010/main" val="3112631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65415" y="2139042"/>
            <a:ext cx="10564586" cy="2585323"/>
          </a:xfrm>
          <a:prstGeom prst="rect">
            <a:avLst/>
          </a:prstGeom>
          <a:noFill/>
        </p:spPr>
        <p:txBody>
          <a:bodyPr wrap="square" rtlCol="0">
            <a:spAutoFit/>
          </a:bodyPr>
          <a:lstStyle/>
          <a:p>
            <a:pPr algn="ctr"/>
            <a:r>
              <a:rPr lang="en-US" sz="5400" dirty="0" smtClean="0">
                <a:solidFill>
                  <a:schemeClr val="bg1"/>
                </a:solidFill>
              </a:rPr>
              <a:t>Don’t go to Trial to “teach a lesson” to the Petitioner or their Attorney </a:t>
            </a:r>
            <a:endParaRPr lang="en-US" sz="5400" dirty="0">
              <a:solidFill>
                <a:schemeClr val="bg1"/>
              </a:solidFill>
            </a:endParaRPr>
          </a:p>
        </p:txBody>
      </p:sp>
    </p:spTree>
    <p:extLst>
      <p:ext uri="{BB962C8B-B14F-4D97-AF65-F5344CB8AC3E}">
        <p14:creationId xmlns:p14="http://schemas.microsoft.com/office/powerpoint/2010/main" val="2466622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69701" y="373487"/>
            <a:ext cx="10947043" cy="4410438"/>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May 15, 2016</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Petitioner must pay first half tax.</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Tax Division - generates the list of non-payment of first half taxes and distributes to the Deputy County Assessor.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The Deputy County Assessor compares the list to the list of current year petitioners in order to identify the petitioners that have not paid their first half taxes.</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Assessor/County Attorney - Process for dismissal is in place for non-payment of first half taxes.  These documents are not filed with the Court until the following year.  A petitioner can legally pay the first half taxes up to a year after they are due and have the petition reinstated.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814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726" y="1"/>
            <a:ext cx="4874006" cy="6711042"/>
          </a:xfrm>
          <a:prstGeom prst="rect">
            <a:avLst/>
          </a:prstGeom>
        </p:spPr>
      </p:pic>
      <p:pic>
        <p:nvPicPr>
          <p:cNvPr id="3" name="Picture 2"/>
          <p:cNvPicPr>
            <a:picLocks noChangeAspect="1"/>
          </p:cNvPicPr>
          <p:nvPr/>
        </p:nvPicPr>
        <p:blipFill>
          <a:blip r:embed="rId3"/>
          <a:stretch>
            <a:fillRect/>
          </a:stretch>
        </p:blipFill>
        <p:spPr>
          <a:xfrm>
            <a:off x="5676900" y="5722158"/>
            <a:ext cx="6032501" cy="500842"/>
          </a:xfrm>
          <a:prstGeom prst="rect">
            <a:avLst/>
          </a:prstGeom>
          <a:solidFill>
            <a:schemeClr val="tx1"/>
          </a:solidFill>
        </p:spPr>
      </p:pic>
      <p:sp>
        <p:nvSpPr>
          <p:cNvPr id="4" name="TextBox 3"/>
          <p:cNvSpPr txBox="1"/>
          <p:nvPr/>
        </p:nvSpPr>
        <p:spPr>
          <a:xfrm>
            <a:off x="6311900" y="2476500"/>
            <a:ext cx="5270500" cy="1754326"/>
          </a:xfrm>
          <a:prstGeom prst="rect">
            <a:avLst/>
          </a:prstGeom>
          <a:noFill/>
        </p:spPr>
        <p:txBody>
          <a:bodyPr wrap="square" rtlCol="0">
            <a:spAutoFit/>
          </a:bodyPr>
          <a:lstStyle/>
          <a:p>
            <a:r>
              <a:rPr lang="en-US" sz="3600" dirty="0" smtClean="0">
                <a:solidFill>
                  <a:schemeClr val="bg1"/>
                </a:solidFill>
              </a:rPr>
              <a:t>The “Dirty Dozen” Checklist for Real Property Appraisers</a:t>
            </a:r>
            <a:endParaRPr lang="en-US" sz="3600" dirty="0">
              <a:solidFill>
                <a:schemeClr val="bg1"/>
              </a:solidFill>
            </a:endParaRPr>
          </a:p>
        </p:txBody>
      </p:sp>
    </p:spTree>
    <p:extLst>
      <p:ext uri="{BB962C8B-B14F-4D97-AF65-F5344CB8AC3E}">
        <p14:creationId xmlns:p14="http://schemas.microsoft.com/office/powerpoint/2010/main" val="2067213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872424" y="544946"/>
            <a:ext cx="10464800" cy="5632311"/>
          </a:xfrm>
          <a:prstGeom prst="rect">
            <a:avLst/>
          </a:prstGeom>
        </p:spPr>
        <p:txBody>
          <a:bodyPr wrap="square">
            <a:spAutoFit/>
          </a:bodyPr>
          <a:lstStyle/>
          <a:p>
            <a:pPr algn="ctr">
              <a:lnSpc>
                <a:spcPct val="150000"/>
              </a:lnSpc>
            </a:pPr>
            <a:r>
              <a:rPr lang="en-US" sz="2000" b="1" dirty="0">
                <a:solidFill>
                  <a:schemeClr val="bg1"/>
                </a:solidFill>
              </a:rPr>
              <a:t>More To-Do’s</a:t>
            </a:r>
            <a:endParaRPr lang="en-US" sz="2000" dirty="0">
              <a:solidFill>
                <a:schemeClr val="bg1"/>
              </a:solidFill>
            </a:endParaRPr>
          </a:p>
          <a:p>
            <a:pPr marL="285750" lvl="0" indent="-285750">
              <a:lnSpc>
                <a:spcPct val="150000"/>
              </a:lnSpc>
              <a:buFont typeface="Arial" panose="020B0604020202020204" pitchFamily="34" charset="0"/>
              <a:buChar char="•"/>
            </a:pPr>
            <a:r>
              <a:rPr lang="en-US" sz="2000" dirty="0">
                <a:solidFill>
                  <a:schemeClr val="bg1"/>
                </a:solidFill>
              </a:rPr>
              <a:t>Verify each sale that you use within your report </a:t>
            </a:r>
          </a:p>
          <a:p>
            <a:pPr marL="742950" lvl="1" indent="-285750">
              <a:lnSpc>
                <a:spcPct val="150000"/>
              </a:lnSpc>
              <a:buFont typeface="Arial" panose="020B0604020202020204" pitchFamily="34" charset="0"/>
              <a:buChar char="•"/>
            </a:pPr>
            <a:r>
              <a:rPr lang="en-US" sz="2000" dirty="0">
                <a:solidFill>
                  <a:schemeClr val="bg1"/>
                </a:solidFill>
              </a:rPr>
              <a:t>Identify the name of the person along with the date you spoke with them</a:t>
            </a:r>
          </a:p>
          <a:p>
            <a:pPr marL="285750" lvl="0" indent="-285750">
              <a:lnSpc>
                <a:spcPct val="150000"/>
              </a:lnSpc>
              <a:buFont typeface="Arial" panose="020B0604020202020204" pitchFamily="34" charset="0"/>
              <a:buChar char="•"/>
            </a:pPr>
            <a:r>
              <a:rPr lang="en-US" sz="2000" dirty="0">
                <a:solidFill>
                  <a:schemeClr val="bg1"/>
                </a:solidFill>
              </a:rPr>
              <a:t>Use your resources</a:t>
            </a:r>
          </a:p>
          <a:p>
            <a:pPr marL="742950" lvl="1" indent="-285750">
              <a:lnSpc>
                <a:spcPct val="150000"/>
              </a:lnSpc>
              <a:buFont typeface="Arial" panose="020B0604020202020204" pitchFamily="34" charset="0"/>
              <a:buChar char="•"/>
            </a:pPr>
            <a:r>
              <a:rPr lang="en-US" sz="2000" dirty="0">
                <a:solidFill>
                  <a:schemeClr val="bg1"/>
                </a:solidFill>
              </a:rPr>
              <a:t>Phone a Friend (reach out to them, get their perspective of your case)</a:t>
            </a:r>
          </a:p>
          <a:p>
            <a:pPr marL="285750" lvl="0" indent="-285750">
              <a:lnSpc>
                <a:spcPct val="150000"/>
              </a:lnSpc>
              <a:buFont typeface="Arial" panose="020B0604020202020204" pitchFamily="34" charset="0"/>
              <a:buChar char="•"/>
            </a:pPr>
            <a:r>
              <a:rPr lang="en-US" sz="2000" dirty="0">
                <a:solidFill>
                  <a:schemeClr val="bg1"/>
                </a:solidFill>
              </a:rPr>
              <a:t>Check your Math and Rates.</a:t>
            </a:r>
          </a:p>
          <a:p>
            <a:pPr marL="285750" lvl="0" indent="-285750">
              <a:lnSpc>
                <a:spcPct val="150000"/>
              </a:lnSpc>
              <a:buFont typeface="Arial" panose="020B0604020202020204" pitchFamily="34" charset="0"/>
              <a:buChar char="•"/>
            </a:pPr>
            <a:r>
              <a:rPr lang="en-US" sz="2000" dirty="0">
                <a:solidFill>
                  <a:schemeClr val="bg1"/>
                </a:solidFill>
              </a:rPr>
              <a:t>Analyze your report once it is written – Do you have a good strong case? </a:t>
            </a:r>
          </a:p>
          <a:p>
            <a:pPr marL="285750" lvl="0" indent="-285750">
              <a:lnSpc>
                <a:spcPct val="150000"/>
              </a:lnSpc>
              <a:buFont typeface="Arial" panose="020B0604020202020204" pitchFamily="34" charset="0"/>
              <a:buChar char="•"/>
            </a:pPr>
            <a:r>
              <a:rPr lang="en-US" sz="2000" dirty="0">
                <a:solidFill>
                  <a:schemeClr val="bg1"/>
                </a:solidFill>
              </a:rPr>
              <a:t>Before submission</a:t>
            </a:r>
          </a:p>
          <a:p>
            <a:pPr marL="742950" lvl="1" indent="-285750">
              <a:lnSpc>
                <a:spcPct val="150000"/>
              </a:lnSpc>
              <a:buFont typeface="Arial" panose="020B0604020202020204" pitchFamily="34" charset="0"/>
              <a:buChar char="•"/>
            </a:pPr>
            <a:r>
              <a:rPr lang="en-US" sz="2000" dirty="0">
                <a:solidFill>
                  <a:schemeClr val="bg1"/>
                </a:solidFill>
              </a:rPr>
              <a:t>Have another appraiser thoroughly review your report  </a:t>
            </a:r>
          </a:p>
          <a:p>
            <a:pPr marL="285750" lvl="0" indent="-285750">
              <a:lnSpc>
                <a:spcPct val="150000"/>
              </a:lnSpc>
              <a:buFont typeface="Arial" panose="020B0604020202020204" pitchFamily="34" charset="0"/>
              <a:buChar char="•"/>
            </a:pPr>
            <a:r>
              <a:rPr lang="en-US" sz="2000" dirty="0">
                <a:solidFill>
                  <a:schemeClr val="bg1"/>
                </a:solidFill>
              </a:rPr>
              <a:t>Read the results of other cases similar to yours</a:t>
            </a:r>
          </a:p>
          <a:p>
            <a:pPr marL="742950" lvl="1" indent="-285750">
              <a:lnSpc>
                <a:spcPct val="150000"/>
              </a:lnSpc>
              <a:buFont typeface="Arial" panose="020B0604020202020204" pitchFamily="34" charset="0"/>
              <a:buChar char="•"/>
            </a:pPr>
            <a:r>
              <a:rPr lang="en-US" sz="2000" dirty="0">
                <a:solidFill>
                  <a:schemeClr val="bg1"/>
                </a:solidFill>
              </a:rPr>
              <a:t>Is there something that you could add to enhance your verbiage, </a:t>
            </a:r>
            <a:br>
              <a:rPr lang="en-US" sz="2000" dirty="0">
                <a:solidFill>
                  <a:schemeClr val="bg1"/>
                </a:solidFill>
              </a:rPr>
            </a:br>
            <a:r>
              <a:rPr lang="en-US" sz="2000" dirty="0">
                <a:solidFill>
                  <a:schemeClr val="bg1"/>
                </a:solidFill>
              </a:rPr>
              <a:t>maybe build up an area that you feel is weak? </a:t>
            </a:r>
          </a:p>
        </p:txBody>
      </p:sp>
    </p:spTree>
    <p:extLst>
      <p:ext uri="{BB962C8B-B14F-4D97-AF65-F5344CB8AC3E}">
        <p14:creationId xmlns:p14="http://schemas.microsoft.com/office/powerpoint/2010/main" val="2508046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43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38200" y="774700"/>
            <a:ext cx="10414000" cy="523220"/>
          </a:xfrm>
          <a:prstGeom prst="rect">
            <a:avLst/>
          </a:prstGeom>
          <a:noFill/>
        </p:spPr>
        <p:txBody>
          <a:bodyPr wrap="square" rtlCol="0">
            <a:spAutoFit/>
          </a:bodyPr>
          <a:lstStyle/>
          <a:p>
            <a:pPr algn="ctr"/>
            <a:r>
              <a:rPr lang="en-US" sz="2800" dirty="0" smtClean="0">
                <a:solidFill>
                  <a:schemeClr val="bg1"/>
                </a:solidFill>
              </a:rPr>
              <a:t> Appraisal Review</a:t>
            </a:r>
            <a:endParaRPr lang="en-US" sz="2800" dirty="0">
              <a:solidFill>
                <a:schemeClr val="bg1"/>
              </a:solidFill>
            </a:endParaRPr>
          </a:p>
        </p:txBody>
      </p:sp>
      <p:sp>
        <p:nvSpPr>
          <p:cNvPr id="3" name="TextBox 2"/>
          <p:cNvSpPr txBox="1"/>
          <p:nvPr/>
        </p:nvSpPr>
        <p:spPr>
          <a:xfrm>
            <a:off x="266700" y="1297920"/>
            <a:ext cx="9705206" cy="4862870"/>
          </a:xfrm>
          <a:prstGeom prst="rect">
            <a:avLst/>
          </a:prstGeom>
          <a:noFill/>
        </p:spPr>
        <p:txBody>
          <a:bodyPr wrap="square" rtlCol="0">
            <a:spAutoFit/>
          </a:bodyPr>
          <a:lstStyle/>
          <a:p>
            <a:r>
              <a:rPr lang="en-US" dirty="0">
                <a:solidFill>
                  <a:schemeClr val="bg1"/>
                </a:solidFill>
              </a:rPr>
              <a:t/>
            </a:r>
            <a:br>
              <a:rPr lang="en-US" dirty="0">
                <a:solidFill>
                  <a:schemeClr val="bg1"/>
                </a:solidFill>
              </a:rPr>
            </a:br>
            <a:r>
              <a:rPr lang="en-US" dirty="0">
                <a:solidFill>
                  <a:schemeClr val="bg1"/>
                </a:solidFill>
              </a:rPr>
              <a:t>What to do:</a:t>
            </a:r>
          </a:p>
          <a:p>
            <a:pPr marL="285750" indent="-285750">
              <a:buFont typeface="Wingdings" panose="05000000000000000000" pitchFamily="2" charset="2"/>
              <a:buChar char="q"/>
            </a:pPr>
            <a:r>
              <a:rPr lang="en-US" dirty="0">
                <a:solidFill>
                  <a:schemeClr val="bg1"/>
                </a:solidFill>
              </a:rPr>
              <a:t>Be </a:t>
            </a:r>
            <a:r>
              <a:rPr lang="en-US" dirty="0" smtClean="0">
                <a:solidFill>
                  <a:schemeClr val="bg1"/>
                </a:solidFill>
              </a:rPr>
              <a:t>The </a:t>
            </a:r>
            <a:r>
              <a:rPr lang="en-US" dirty="0">
                <a:solidFill>
                  <a:schemeClr val="bg1"/>
                </a:solidFill>
              </a:rPr>
              <a:t>WORST Critic</a:t>
            </a:r>
          </a:p>
          <a:p>
            <a:pPr marL="285750" indent="-285750">
              <a:buFont typeface="Wingdings" panose="05000000000000000000" pitchFamily="2" charset="2"/>
              <a:buChar char="q"/>
            </a:pPr>
            <a:r>
              <a:rPr lang="en-US" dirty="0">
                <a:solidFill>
                  <a:schemeClr val="bg1"/>
                </a:solidFill>
              </a:rPr>
              <a:t>Review </a:t>
            </a:r>
            <a:r>
              <a:rPr lang="en-US" dirty="0" smtClean="0">
                <a:solidFill>
                  <a:schemeClr val="bg1"/>
                </a:solidFill>
              </a:rPr>
              <a:t>the </a:t>
            </a:r>
            <a:r>
              <a:rPr lang="en-US" dirty="0">
                <a:solidFill>
                  <a:schemeClr val="bg1"/>
                </a:solidFill>
              </a:rPr>
              <a:t>report page by page, section by </a:t>
            </a:r>
            <a:r>
              <a:rPr lang="en-US" dirty="0" smtClean="0">
                <a:solidFill>
                  <a:schemeClr val="bg1"/>
                </a:solidFill>
              </a:rPr>
              <a:t>section</a:t>
            </a:r>
          </a:p>
          <a:p>
            <a:pPr marL="742950" lvl="1" indent="-285750">
              <a:buFont typeface="Wingdings" panose="05000000000000000000" pitchFamily="2" charset="2"/>
              <a:buChar char="q"/>
            </a:pPr>
            <a:r>
              <a:rPr lang="en-US" dirty="0" smtClean="0">
                <a:solidFill>
                  <a:schemeClr val="bg1"/>
                </a:solidFill>
              </a:rPr>
              <a:t>Grab your “Dirty Dozen” checklist to make sure that all of the requirements have been met.</a:t>
            </a:r>
          </a:p>
          <a:p>
            <a:pPr marL="742950" lvl="1" indent="-285750">
              <a:buFont typeface="Wingdings" panose="05000000000000000000" pitchFamily="2" charset="2"/>
              <a:buChar char="q"/>
            </a:pPr>
            <a:r>
              <a:rPr lang="en-US" dirty="0" smtClean="0">
                <a:solidFill>
                  <a:schemeClr val="bg1"/>
                </a:solidFill>
              </a:rPr>
              <a:t>Make sure that</a:t>
            </a:r>
            <a:r>
              <a:rPr lang="en-US" sz="2000" b="1" dirty="0" smtClean="0">
                <a:solidFill>
                  <a:schemeClr val="bg1"/>
                </a:solidFill>
              </a:rPr>
              <a:t> ALL </a:t>
            </a:r>
            <a:r>
              <a:rPr lang="en-US" dirty="0" smtClean="0">
                <a:solidFill>
                  <a:schemeClr val="bg1"/>
                </a:solidFill>
              </a:rPr>
              <a:t>of the data discussed within the report is </a:t>
            </a:r>
            <a:r>
              <a:rPr lang="en-US" b="1" dirty="0" smtClean="0">
                <a:solidFill>
                  <a:schemeClr val="bg1"/>
                </a:solidFill>
              </a:rPr>
              <a:t>included</a:t>
            </a:r>
            <a:r>
              <a:rPr lang="en-US" dirty="0" smtClean="0">
                <a:solidFill>
                  <a:schemeClr val="bg1"/>
                </a:solidFill>
              </a:rPr>
              <a:t> in the report.  </a:t>
            </a:r>
            <a:endParaRPr lang="en-US" dirty="0">
              <a:solidFill>
                <a:schemeClr val="bg1"/>
              </a:solidFill>
            </a:endParaRPr>
          </a:p>
          <a:p>
            <a:pPr marL="742950" lvl="1" indent="-285750">
              <a:buFont typeface="Wingdings" panose="05000000000000000000" pitchFamily="2" charset="2"/>
              <a:buChar char="q"/>
            </a:pPr>
            <a:r>
              <a:rPr lang="en-US" dirty="0" smtClean="0">
                <a:solidFill>
                  <a:schemeClr val="bg1"/>
                </a:solidFill>
              </a:rPr>
              <a:t>Is the Market Data discussed and documented reflective of the Current Market as of the effective date of the report?</a:t>
            </a:r>
          </a:p>
          <a:p>
            <a:pPr marL="742950" lvl="1" indent="-285750">
              <a:buFont typeface="Wingdings" panose="05000000000000000000" pitchFamily="2" charset="2"/>
              <a:buChar char="q"/>
            </a:pPr>
            <a:r>
              <a:rPr lang="en-US" dirty="0" smtClean="0">
                <a:solidFill>
                  <a:schemeClr val="bg1"/>
                </a:solidFill>
              </a:rPr>
              <a:t>Is the Highest and Best Use analysis conveyed </a:t>
            </a:r>
            <a:r>
              <a:rPr lang="en-US" sz="1400" dirty="0" smtClean="0">
                <a:solidFill>
                  <a:schemeClr val="bg1"/>
                </a:solidFill>
              </a:rPr>
              <a:t>adequately</a:t>
            </a:r>
            <a:r>
              <a:rPr lang="en-US" dirty="0" smtClean="0">
                <a:solidFill>
                  <a:schemeClr val="bg1"/>
                </a:solidFill>
              </a:rPr>
              <a:t> or </a:t>
            </a:r>
            <a:r>
              <a:rPr lang="en-US" sz="2000" b="1" dirty="0" smtClean="0">
                <a:solidFill>
                  <a:schemeClr val="bg1"/>
                </a:solidFill>
              </a:rPr>
              <a:t>superlatively</a:t>
            </a:r>
            <a:r>
              <a:rPr lang="en-US" dirty="0" smtClean="0">
                <a:solidFill>
                  <a:schemeClr val="bg1"/>
                </a:solidFill>
              </a:rPr>
              <a:t>?  You may need to expand this analysis depending on your subject.</a:t>
            </a:r>
          </a:p>
          <a:p>
            <a:pPr marL="742950" lvl="1" indent="-285750">
              <a:buFont typeface="Wingdings" panose="05000000000000000000" pitchFamily="2" charset="2"/>
              <a:buChar char="q"/>
            </a:pPr>
            <a:r>
              <a:rPr lang="en-US" dirty="0" smtClean="0">
                <a:solidFill>
                  <a:schemeClr val="bg1"/>
                </a:solidFill>
              </a:rPr>
              <a:t>Does that Highest and Best Use flow throughout the report?</a:t>
            </a:r>
            <a:endParaRPr lang="en-US" dirty="0">
              <a:solidFill>
                <a:schemeClr val="bg1"/>
              </a:solidFill>
            </a:endParaRPr>
          </a:p>
          <a:p>
            <a:pPr marL="742950" lvl="1" indent="-285750">
              <a:buFont typeface="Wingdings" panose="05000000000000000000" pitchFamily="2" charset="2"/>
              <a:buChar char="q"/>
            </a:pPr>
            <a:r>
              <a:rPr lang="en-US" dirty="0">
                <a:solidFill>
                  <a:schemeClr val="bg1"/>
                </a:solidFill>
              </a:rPr>
              <a:t>Cost Approach </a:t>
            </a:r>
            <a:r>
              <a:rPr lang="en-US" dirty="0" smtClean="0">
                <a:solidFill>
                  <a:schemeClr val="bg1"/>
                </a:solidFill>
              </a:rPr>
              <a:t>formula and rates used, are they accurate and reflective of the subject?</a:t>
            </a:r>
            <a:endParaRPr lang="en-US" dirty="0">
              <a:solidFill>
                <a:schemeClr val="bg1"/>
              </a:solidFill>
            </a:endParaRPr>
          </a:p>
          <a:p>
            <a:pPr marL="742950" lvl="1" indent="-285750">
              <a:buFont typeface="Wingdings" panose="05000000000000000000" pitchFamily="2" charset="2"/>
              <a:buChar char="q"/>
            </a:pPr>
            <a:r>
              <a:rPr lang="en-US" dirty="0">
                <a:solidFill>
                  <a:schemeClr val="bg1"/>
                </a:solidFill>
              </a:rPr>
              <a:t>Verify </a:t>
            </a:r>
            <a:r>
              <a:rPr lang="en-US" dirty="0" smtClean="0">
                <a:solidFill>
                  <a:schemeClr val="bg1"/>
                </a:solidFill>
              </a:rPr>
              <a:t>each Sales Comparable and adjustment calculation applied.  </a:t>
            </a:r>
          </a:p>
          <a:p>
            <a:pPr marL="742950" lvl="1" indent="-285750">
              <a:buFont typeface="Wingdings" panose="05000000000000000000" pitchFamily="2" charset="2"/>
              <a:buChar char="q"/>
            </a:pPr>
            <a:r>
              <a:rPr lang="en-US" dirty="0" smtClean="0">
                <a:solidFill>
                  <a:schemeClr val="bg1"/>
                </a:solidFill>
              </a:rPr>
              <a:t>Verify the </a:t>
            </a:r>
            <a:r>
              <a:rPr lang="en-US" dirty="0">
                <a:solidFill>
                  <a:schemeClr val="bg1"/>
                </a:solidFill>
              </a:rPr>
              <a:t>Income Approach </a:t>
            </a:r>
            <a:r>
              <a:rPr lang="en-US" dirty="0" smtClean="0">
                <a:solidFill>
                  <a:schemeClr val="bg1"/>
                </a:solidFill>
              </a:rPr>
              <a:t>formula(s) and CAP Rate Comparables</a:t>
            </a:r>
          </a:p>
        </p:txBody>
      </p:sp>
    </p:spTree>
    <p:extLst>
      <p:ext uri="{BB962C8B-B14F-4D97-AF65-F5344CB8AC3E}">
        <p14:creationId xmlns:p14="http://schemas.microsoft.com/office/powerpoint/2010/main" val="2846800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53144" y="1077685"/>
            <a:ext cx="11021786" cy="2554545"/>
          </a:xfrm>
          <a:prstGeom prst="rect">
            <a:avLst/>
          </a:prstGeom>
          <a:noFill/>
        </p:spPr>
        <p:txBody>
          <a:bodyPr wrap="square" rtlCol="0">
            <a:spAutoFit/>
          </a:bodyPr>
          <a:lstStyle/>
          <a:p>
            <a:pPr algn="ctr"/>
            <a:r>
              <a:rPr lang="en-US" sz="6000" dirty="0" smtClean="0">
                <a:solidFill>
                  <a:schemeClr val="bg1"/>
                </a:solidFill>
              </a:rPr>
              <a:t>USPAP – STANDARD 3</a:t>
            </a:r>
          </a:p>
          <a:p>
            <a:endParaRPr lang="en-US" sz="3200" dirty="0" smtClean="0">
              <a:solidFill>
                <a:schemeClr val="bg1"/>
              </a:solidFill>
            </a:endParaRPr>
          </a:p>
          <a:p>
            <a:r>
              <a:rPr lang="en-US" sz="3200" dirty="0" smtClean="0">
                <a:solidFill>
                  <a:schemeClr val="bg1"/>
                </a:solidFill>
              </a:rPr>
              <a:t>APPRAISAL REVIEW, DEVELOPMENT AND REPORTING</a:t>
            </a:r>
            <a:endParaRPr lang="en-US" sz="3200" dirty="0">
              <a:solidFill>
                <a:schemeClr val="bg1"/>
              </a:solidFill>
            </a:endParaRPr>
          </a:p>
          <a:p>
            <a:endParaRPr lang="en-US" sz="3600" dirty="0">
              <a:solidFill>
                <a:schemeClr val="bg1"/>
              </a:solidFill>
            </a:endParaRPr>
          </a:p>
        </p:txBody>
      </p:sp>
      <p:sp>
        <p:nvSpPr>
          <p:cNvPr id="3" name="TextBox 2"/>
          <p:cNvSpPr txBox="1"/>
          <p:nvPr/>
        </p:nvSpPr>
        <p:spPr>
          <a:xfrm>
            <a:off x="636814" y="4033157"/>
            <a:ext cx="11136086" cy="1569660"/>
          </a:xfrm>
          <a:prstGeom prst="rect">
            <a:avLst/>
          </a:prstGeom>
          <a:noFill/>
        </p:spPr>
        <p:txBody>
          <a:bodyPr wrap="square" rtlCol="0">
            <a:spAutoFit/>
          </a:bodyPr>
          <a:lstStyle/>
          <a:p>
            <a:r>
              <a:rPr lang="en-US" sz="2400" dirty="0" smtClean="0">
                <a:solidFill>
                  <a:schemeClr val="bg1"/>
                </a:solidFill>
              </a:rPr>
              <a:t>This presenter is not the USPAP expert, or USPAP police. </a:t>
            </a:r>
          </a:p>
          <a:p>
            <a:endParaRPr lang="en-US" sz="2400" dirty="0">
              <a:solidFill>
                <a:schemeClr val="bg1"/>
              </a:solidFill>
            </a:endParaRPr>
          </a:p>
          <a:p>
            <a:r>
              <a:rPr lang="en-US" sz="2400" dirty="0" smtClean="0">
                <a:solidFill>
                  <a:schemeClr val="bg1"/>
                </a:solidFill>
              </a:rPr>
              <a:t>My question to you:  Does USPAP Standard 3 apply?  If so, How?  </a:t>
            </a:r>
          </a:p>
          <a:p>
            <a:r>
              <a:rPr lang="en-US" sz="2400" dirty="0" smtClean="0">
                <a:solidFill>
                  <a:schemeClr val="bg1"/>
                </a:solidFill>
              </a:rPr>
              <a:t>If Not, Why Not?</a:t>
            </a:r>
            <a:endParaRPr lang="en-US" sz="2400" dirty="0">
              <a:solidFill>
                <a:schemeClr val="bg1"/>
              </a:solidFill>
            </a:endParaRPr>
          </a:p>
        </p:txBody>
      </p:sp>
      <p:sp>
        <p:nvSpPr>
          <p:cNvPr id="4" name="TextBox 3"/>
          <p:cNvSpPr txBox="1"/>
          <p:nvPr/>
        </p:nvSpPr>
        <p:spPr>
          <a:xfrm>
            <a:off x="1812471" y="415556"/>
            <a:ext cx="8784771" cy="461665"/>
          </a:xfrm>
          <a:prstGeom prst="rect">
            <a:avLst/>
          </a:prstGeom>
          <a:noFill/>
        </p:spPr>
        <p:txBody>
          <a:bodyPr wrap="square" rtlCol="0">
            <a:spAutoFit/>
          </a:bodyPr>
          <a:lstStyle/>
          <a:p>
            <a:pPr algn="ctr"/>
            <a:r>
              <a:rPr lang="en-US" sz="2400" dirty="0" smtClean="0">
                <a:solidFill>
                  <a:schemeClr val="bg1"/>
                </a:solidFill>
              </a:rPr>
              <a:t>You are asked to review the Petitioners Appraisal Report.</a:t>
            </a:r>
            <a:endParaRPr lang="en-US" sz="2400" dirty="0">
              <a:solidFill>
                <a:schemeClr val="bg1"/>
              </a:solidFill>
            </a:endParaRPr>
          </a:p>
        </p:txBody>
      </p:sp>
    </p:spTree>
    <p:extLst>
      <p:ext uri="{BB962C8B-B14F-4D97-AF65-F5344CB8AC3E}">
        <p14:creationId xmlns:p14="http://schemas.microsoft.com/office/powerpoint/2010/main" val="2771223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47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71825" y="38100"/>
            <a:ext cx="5848350" cy="6781800"/>
          </a:xfrm>
          <a:prstGeom prst="rect">
            <a:avLst/>
          </a:prstGeom>
        </p:spPr>
      </p:pic>
    </p:spTree>
    <p:extLst>
      <p:ext uri="{BB962C8B-B14F-4D97-AF65-F5344CB8AC3E}">
        <p14:creationId xmlns:p14="http://schemas.microsoft.com/office/powerpoint/2010/main" val="3029812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3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3378" y="0"/>
            <a:ext cx="5701393" cy="6716628"/>
          </a:xfrm>
          <a:prstGeom prst="rect">
            <a:avLst/>
          </a:prstGeom>
        </p:spPr>
      </p:pic>
    </p:spTree>
    <p:extLst>
      <p:ext uri="{BB962C8B-B14F-4D97-AF65-F5344CB8AC3E}">
        <p14:creationId xmlns:p14="http://schemas.microsoft.com/office/powerpoint/2010/main" val="1588789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36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14700" y="91440"/>
            <a:ext cx="5686424" cy="6823709"/>
          </a:xfrm>
          <a:prstGeom prst="rect">
            <a:avLst/>
          </a:prstGeom>
        </p:spPr>
      </p:pic>
    </p:spTree>
    <p:extLst>
      <p:ext uri="{BB962C8B-B14F-4D97-AF65-F5344CB8AC3E}">
        <p14:creationId xmlns:p14="http://schemas.microsoft.com/office/powerpoint/2010/main" val="366293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35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1825" y="9525"/>
            <a:ext cx="5848350" cy="6838950"/>
          </a:xfrm>
          <a:prstGeom prst="rect">
            <a:avLst/>
          </a:prstGeom>
        </p:spPr>
      </p:pic>
    </p:spTree>
    <p:extLst>
      <p:ext uri="{BB962C8B-B14F-4D97-AF65-F5344CB8AC3E}">
        <p14:creationId xmlns:p14="http://schemas.microsoft.com/office/powerpoint/2010/main" val="895449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3755571" y="408214"/>
            <a:ext cx="5715000" cy="618852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3209925" y="-38100"/>
            <a:ext cx="5772150" cy="6934200"/>
          </a:xfrm>
          <a:prstGeom prst="rect">
            <a:avLst/>
          </a:prstGeom>
        </p:spPr>
      </p:pic>
    </p:spTree>
    <p:extLst>
      <p:ext uri="{BB962C8B-B14F-4D97-AF65-F5344CB8AC3E}">
        <p14:creationId xmlns:p14="http://schemas.microsoft.com/office/powerpoint/2010/main" val="2800334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34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0400" y="1"/>
            <a:ext cx="5600700" cy="6678386"/>
          </a:xfrm>
          <a:prstGeom prst="rect">
            <a:avLst/>
          </a:prstGeom>
        </p:spPr>
      </p:pic>
    </p:spTree>
    <p:extLst>
      <p:ext uri="{BB962C8B-B14F-4D97-AF65-F5344CB8AC3E}">
        <p14:creationId xmlns:p14="http://schemas.microsoft.com/office/powerpoint/2010/main" val="325034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502276" y="270456"/>
            <a:ext cx="10882648" cy="5507662"/>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August 1, 2016</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Petitioner is required to share with the Assessor’s Office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income/expense information</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for all income producing property under petition.</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Process for dismissal is in place if petitioner does not share this information.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appraiser assigned the petition should compare what has been provided to this point with what information will needed to review the value or classification under appeal.  The deadline for </a:t>
            </a:r>
            <a:r>
              <a:rPr lang="en-US" sz="20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informal discovery</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is May-June.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August 1, 2016</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A list of petitions that were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improperly filed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will be compiled by the Assessor’s Office and shared with the County Attorney’s.</a:t>
            </a:r>
            <a:r>
              <a:rPr lang="en-US" sz="20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Garamond" panose="02020404030301010803"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303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0400" y="0"/>
            <a:ext cx="5791200" cy="6858000"/>
          </a:xfrm>
          <a:prstGeom prst="rect">
            <a:avLst/>
          </a:prstGeom>
        </p:spPr>
      </p:pic>
    </p:spTree>
    <p:extLst>
      <p:ext uri="{BB962C8B-B14F-4D97-AF65-F5344CB8AC3E}">
        <p14:creationId xmlns:p14="http://schemas.microsoft.com/office/powerpoint/2010/main" val="23981687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3340100" y="2540000"/>
            <a:ext cx="4737100" cy="1446550"/>
          </a:xfrm>
          <a:prstGeom prst="rect">
            <a:avLst/>
          </a:prstGeom>
          <a:noFill/>
        </p:spPr>
        <p:txBody>
          <a:bodyPr wrap="square" rtlCol="0">
            <a:spAutoFit/>
          </a:bodyPr>
          <a:lstStyle/>
          <a:p>
            <a:pPr algn="ctr"/>
            <a:r>
              <a:rPr lang="en-US" sz="8800" dirty="0" smtClean="0">
                <a:solidFill>
                  <a:schemeClr val="bg1"/>
                </a:solidFill>
              </a:rPr>
              <a:t>TRIAL</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663685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005707" y="1082574"/>
            <a:ext cx="10579100" cy="656462"/>
          </a:xfrm>
          <a:prstGeom prst="rect">
            <a:avLst/>
          </a:prstGeom>
          <a:noFill/>
        </p:spPr>
        <p:txBody>
          <a:bodyPr wrap="square" rtlCol="0">
            <a:spAutoFit/>
          </a:bodyPr>
          <a:lstStyle/>
          <a:p>
            <a:pPr algn="ctr">
              <a:lnSpc>
                <a:spcPct val="150000"/>
              </a:lnSpc>
            </a:pPr>
            <a:r>
              <a:rPr lang="en-US" sz="2800" b="1" dirty="0">
                <a:solidFill>
                  <a:schemeClr val="bg1"/>
                </a:solidFill>
              </a:rPr>
              <a:t>What’s your WORST FEAR when it comes to Tax Court?</a:t>
            </a:r>
            <a:endParaRPr lang="en-US" sz="2400" dirty="0">
              <a:solidFill>
                <a:schemeClr val="bg1"/>
              </a:solidFill>
            </a:endParaRPr>
          </a:p>
        </p:txBody>
      </p:sp>
      <p:pic>
        <p:nvPicPr>
          <p:cNvPr id="3" name="Picture 2" descr="Neuroscience Fundamentals - The limbic System"/>
          <p:cNvPicPr>
            <a:picLocks noChangeAspect="1"/>
          </p:cNvPicPr>
          <p:nvPr/>
        </p:nvPicPr>
        <p:blipFill>
          <a:blip r:embed="rId2"/>
          <a:stretch>
            <a:fillRect/>
          </a:stretch>
        </p:blipFill>
        <p:spPr>
          <a:xfrm>
            <a:off x="4180114" y="2364696"/>
            <a:ext cx="3504705" cy="2780907"/>
          </a:xfrm>
          <a:prstGeom prst="rect">
            <a:avLst/>
          </a:prstGeom>
        </p:spPr>
      </p:pic>
    </p:spTree>
    <p:extLst>
      <p:ext uri="{BB962C8B-B14F-4D97-AF65-F5344CB8AC3E}">
        <p14:creationId xmlns:p14="http://schemas.microsoft.com/office/powerpoint/2010/main" val="28187267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389128"/>
            <a:ext cx="5041900" cy="6011672"/>
          </a:xfrm>
          <a:prstGeom prst="rect">
            <a:avLst/>
          </a:prstGeom>
        </p:spPr>
      </p:pic>
      <p:sp>
        <p:nvSpPr>
          <p:cNvPr id="3" name="TextBox 2"/>
          <p:cNvSpPr txBox="1"/>
          <p:nvPr/>
        </p:nvSpPr>
        <p:spPr>
          <a:xfrm>
            <a:off x="6781800" y="1206500"/>
            <a:ext cx="4364255" cy="5047536"/>
          </a:xfrm>
          <a:prstGeom prst="rect">
            <a:avLst/>
          </a:prstGeom>
          <a:noFill/>
        </p:spPr>
        <p:txBody>
          <a:bodyPr wrap="square" rtlCol="0">
            <a:spAutoFit/>
          </a:bodyPr>
          <a:lstStyle/>
          <a:p>
            <a:pPr algn="ctr"/>
            <a:r>
              <a:rPr lang="en-US" sz="3200" b="1" dirty="0">
                <a:solidFill>
                  <a:schemeClr val="bg1"/>
                </a:solidFill>
              </a:rPr>
              <a:t>TAX COURT IS NO GAME</a:t>
            </a:r>
          </a:p>
          <a:p>
            <a:endParaRPr lang="en-US" dirty="0">
              <a:solidFill>
                <a:schemeClr val="bg1"/>
              </a:solidFill>
            </a:endParaRPr>
          </a:p>
          <a:p>
            <a:pPr marL="342900" indent="-342900">
              <a:buFont typeface="Arial" panose="020B0604020202020204" pitchFamily="34" charset="0"/>
              <a:buChar char="•"/>
            </a:pPr>
            <a:r>
              <a:rPr lang="en-US" sz="2000" b="1" dirty="0">
                <a:solidFill>
                  <a:schemeClr val="bg1"/>
                </a:solidFill>
              </a:rPr>
              <a:t>YOUR APPRAISAL IS YOUR DIRECT TESTIMONY</a:t>
            </a:r>
          </a:p>
          <a:p>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INCLUDE EVERYTHING WITHIN YOUR REPORT</a:t>
            </a:r>
          </a:p>
          <a:p>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THE CASE THAT YOU BRING BEFORE THE COURT </a:t>
            </a:r>
            <a:r>
              <a:rPr lang="en-US" sz="4000" b="1" dirty="0">
                <a:solidFill>
                  <a:schemeClr val="bg1"/>
                </a:solidFill>
              </a:rPr>
              <a:t>MAY</a:t>
            </a:r>
            <a:r>
              <a:rPr lang="en-US" sz="2000" b="1" dirty="0">
                <a:solidFill>
                  <a:schemeClr val="bg1"/>
                </a:solidFill>
              </a:rPr>
              <a:t> IMPACT THE </a:t>
            </a:r>
            <a:r>
              <a:rPr lang="en-US" sz="2000" b="1" dirty="0" smtClean="0">
                <a:solidFill>
                  <a:schemeClr val="bg1"/>
                </a:solidFill>
              </a:rPr>
              <a:t>REST </a:t>
            </a:r>
            <a:r>
              <a:rPr lang="en-US" sz="2000" b="1" dirty="0">
                <a:solidFill>
                  <a:schemeClr val="bg1"/>
                </a:solidFill>
              </a:rPr>
              <a:t>OF </a:t>
            </a:r>
            <a:br>
              <a:rPr lang="en-US" sz="2000" b="1" dirty="0">
                <a:solidFill>
                  <a:schemeClr val="bg1"/>
                </a:solidFill>
              </a:rPr>
            </a:br>
            <a:r>
              <a:rPr lang="en-US" sz="2000" b="1" dirty="0">
                <a:solidFill>
                  <a:schemeClr val="bg1"/>
                </a:solidFill>
              </a:rPr>
              <a:t>THE </a:t>
            </a:r>
            <a:r>
              <a:rPr lang="en-US" sz="2000" b="1" dirty="0" smtClean="0">
                <a:solidFill>
                  <a:schemeClr val="bg1"/>
                </a:solidFill>
              </a:rPr>
              <a:t>STATE  (</a:t>
            </a:r>
            <a:r>
              <a:rPr lang="en-US" sz="2000" b="1" u="sng" dirty="0" smtClean="0">
                <a:solidFill>
                  <a:schemeClr val="bg1"/>
                </a:solidFill>
              </a:rPr>
              <a:t>EVERY</a:t>
            </a:r>
            <a:r>
              <a:rPr lang="en-US" sz="2000" b="1" dirty="0" smtClean="0">
                <a:solidFill>
                  <a:schemeClr val="bg1"/>
                </a:solidFill>
              </a:rPr>
              <a:t> CASE IS DIFFERENT)</a:t>
            </a:r>
            <a:endParaRPr lang="en-US" sz="2000" b="1" dirty="0">
              <a:solidFill>
                <a:schemeClr val="bg1"/>
              </a:solidFill>
            </a:endParaRPr>
          </a:p>
        </p:txBody>
      </p:sp>
    </p:spTree>
    <p:extLst>
      <p:ext uri="{BB962C8B-B14F-4D97-AF65-F5344CB8AC3E}">
        <p14:creationId xmlns:p14="http://schemas.microsoft.com/office/powerpoint/2010/main" val="38671236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p:cNvSpPr txBox="1"/>
          <p:nvPr/>
        </p:nvSpPr>
        <p:spPr>
          <a:xfrm>
            <a:off x="698500" y="711200"/>
            <a:ext cx="9754536" cy="5109091"/>
          </a:xfrm>
          <a:prstGeom prst="rect">
            <a:avLst/>
          </a:prstGeom>
          <a:noFill/>
        </p:spPr>
        <p:txBody>
          <a:bodyPr wrap="square" rtlCol="0">
            <a:spAutoFit/>
          </a:bodyPr>
          <a:lstStyle/>
          <a:p>
            <a:pPr algn="ctr"/>
            <a:r>
              <a:rPr lang="en-US" sz="3200" b="1" dirty="0">
                <a:solidFill>
                  <a:schemeClr val="bg1"/>
                </a:solidFill>
              </a:rPr>
              <a:t>Trial</a:t>
            </a:r>
          </a:p>
          <a:p>
            <a:pPr algn="ctr"/>
            <a:endParaRPr lang="en-US" sz="2400" b="1" dirty="0">
              <a:solidFill>
                <a:schemeClr val="bg1"/>
              </a:solidFill>
            </a:endParaRPr>
          </a:p>
          <a:p>
            <a:pPr marL="342900" lvl="0" indent="-342900">
              <a:lnSpc>
                <a:spcPct val="150000"/>
              </a:lnSpc>
              <a:buFont typeface="Arial" panose="020B0604020202020204" pitchFamily="34" charset="0"/>
              <a:buChar char="•"/>
            </a:pPr>
            <a:r>
              <a:rPr lang="en-US" sz="2000" dirty="0">
                <a:solidFill>
                  <a:schemeClr val="bg1"/>
                </a:solidFill>
              </a:rPr>
              <a:t>Trial is not a personal attack on you </a:t>
            </a:r>
          </a:p>
          <a:p>
            <a:pPr marL="800100" lvl="1" indent="-342900">
              <a:lnSpc>
                <a:spcPct val="150000"/>
              </a:lnSpc>
              <a:buFont typeface="Arial" panose="020B0604020202020204" pitchFamily="34" charset="0"/>
              <a:buChar char="•"/>
            </a:pPr>
            <a:r>
              <a:rPr lang="en-US" sz="2000" dirty="0">
                <a:solidFill>
                  <a:schemeClr val="bg1"/>
                </a:solidFill>
              </a:rPr>
              <a:t>Although difficult, speak clearly and answer the question </a:t>
            </a:r>
          </a:p>
          <a:p>
            <a:pPr marL="342900" lvl="0" indent="-342900">
              <a:lnSpc>
                <a:spcPct val="150000"/>
              </a:lnSpc>
              <a:buFont typeface="Arial" panose="020B0604020202020204" pitchFamily="34" charset="0"/>
              <a:buChar char="•"/>
            </a:pPr>
            <a:r>
              <a:rPr lang="en-US" sz="2000" dirty="0">
                <a:solidFill>
                  <a:schemeClr val="bg1"/>
                </a:solidFill>
              </a:rPr>
              <a:t>Always convey confidence! </a:t>
            </a:r>
          </a:p>
          <a:p>
            <a:pPr marL="800100" lvl="1" indent="-342900">
              <a:lnSpc>
                <a:spcPct val="150000"/>
              </a:lnSpc>
              <a:buFont typeface="Arial" panose="020B0604020202020204" pitchFamily="34" charset="0"/>
              <a:buChar char="•"/>
            </a:pPr>
            <a:r>
              <a:rPr lang="en-US" sz="2000" dirty="0">
                <a:solidFill>
                  <a:schemeClr val="bg1"/>
                </a:solidFill>
              </a:rPr>
              <a:t>If you believe in your report and convey that with confidence, </a:t>
            </a:r>
            <a:br>
              <a:rPr lang="en-US" sz="2000" dirty="0">
                <a:solidFill>
                  <a:schemeClr val="bg1"/>
                </a:solidFill>
              </a:rPr>
            </a:br>
            <a:r>
              <a:rPr lang="en-US" sz="2000" dirty="0">
                <a:solidFill>
                  <a:schemeClr val="bg1"/>
                </a:solidFill>
              </a:rPr>
              <a:t>they will hear that in your answers </a:t>
            </a:r>
          </a:p>
          <a:p>
            <a:pPr marL="342900" lvl="0" indent="-342900">
              <a:lnSpc>
                <a:spcPct val="150000"/>
              </a:lnSpc>
              <a:buFont typeface="Arial" panose="020B0604020202020204" pitchFamily="34" charset="0"/>
              <a:buChar char="•"/>
            </a:pPr>
            <a:r>
              <a:rPr lang="en-US" sz="2000" dirty="0">
                <a:solidFill>
                  <a:schemeClr val="bg1"/>
                </a:solidFill>
              </a:rPr>
              <a:t>KNOW YOUR REPORT</a:t>
            </a:r>
          </a:p>
          <a:p>
            <a:pPr marL="800100" lvl="1" indent="-342900">
              <a:lnSpc>
                <a:spcPct val="150000"/>
              </a:lnSpc>
              <a:buFont typeface="Arial" panose="020B0604020202020204" pitchFamily="34" charset="0"/>
              <a:buChar char="•"/>
            </a:pPr>
            <a:r>
              <a:rPr lang="en-US" sz="2000" dirty="0">
                <a:solidFill>
                  <a:schemeClr val="bg1"/>
                </a:solidFill>
              </a:rPr>
              <a:t>You will have your copy of your report with you on the stand</a:t>
            </a:r>
          </a:p>
          <a:p>
            <a:pPr marL="800100" lvl="1" indent="-342900">
              <a:lnSpc>
                <a:spcPct val="150000"/>
              </a:lnSpc>
              <a:buFont typeface="Arial" panose="020B0604020202020204" pitchFamily="34" charset="0"/>
              <a:buChar char="•"/>
            </a:pPr>
            <a:r>
              <a:rPr lang="en-US" sz="2000" dirty="0">
                <a:solidFill>
                  <a:schemeClr val="bg1"/>
                </a:solidFill>
              </a:rPr>
              <a:t>On each page, place tabs with labels in areas of potential importance </a:t>
            </a:r>
          </a:p>
          <a:p>
            <a:pPr marL="800100" lvl="1" indent="-342900">
              <a:lnSpc>
                <a:spcPct val="150000"/>
              </a:lnSpc>
              <a:buFont typeface="Arial" panose="020B0604020202020204" pitchFamily="34" charset="0"/>
              <a:buChar char="•"/>
            </a:pPr>
            <a:r>
              <a:rPr lang="en-US" sz="2000" dirty="0">
                <a:solidFill>
                  <a:schemeClr val="bg1"/>
                </a:solidFill>
              </a:rPr>
              <a:t>Write your formulas on each page</a:t>
            </a:r>
          </a:p>
        </p:txBody>
      </p:sp>
    </p:spTree>
    <p:extLst>
      <p:ext uri="{BB962C8B-B14F-4D97-AF65-F5344CB8AC3E}">
        <p14:creationId xmlns:p14="http://schemas.microsoft.com/office/powerpoint/2010/main" val="32538114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45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738471" y="210026"/>
            <a:ext cx="9680537" cy="6186309"/>
          </a:xfrm>
          <a:prstGeom prst="rect">
            <a:avLst/>
          </a:prstGeom>
        </p:spPr>
        <p:txBody>
          <a:bodyPr wrap="square">
            <a:spAutoFit/>
          </a:bodyPr>
          <a:lstStyle/>
          <a:p>
            <a:pPr algn="ctr">
              <a:lnSpc>
                <a:spcPct val="150000"/>
              </a:lnSpc>
            </a:pPr>
            <a:r>
              <a:rPr lang="en-US" sz="2000" b="1" dirty="0">
                <a:solidFill>
                  <a:schemeClr val="bg1"/>
                </a:solidFill>
              </a:rPr>
              <a:t>More Trial Tips</a:t>
            </a:r>
            <a:endParaRPr lang="en-US" sz="2000" dirty="0">
              <a:solidFill>
                <a:schemeClr val="bg1"/>
              </a:solidFill>
            </a:endParaRPr>
          </a:p>
          <a:p>
            <a:pPr marL="342900" lvl="0" indent="-342900">
              <a:lnSpc>
                <a:spcPct val="150000"/>
              </a:lnSpc>
              <a:buFont typeface="Arial" panose="020B0604020202020204" pitchFamily="34" charset="0"/>
              <a:buChar char="•"/>
            </a:pPr>
            <a:r>
              <a:rPr lang="en-US" sz="2000" dirty="0">
                <a:solidFill>
                  <a:schemeClr val="bg1"/>
                </a:solidFill>
              </a:rPr>
              <a:t>KNOW YOUR </a:t>
            </a:r>
            <a:r>
              <a:rPr lang="en-US" sz="2000" dirty="0" smtClean="0">
                <a:solidFill>
                  <a:schemeClr val="bg1"/>
                </a:solidFill>
              </a:rPr>
              <a:t>APPROACHES, MATH &amp; FORMULAS</a:t>
            </a:r>
            <a:endParaRPr lang="en-US" sz="2000" dirty="0">
              <a:solidFill>
                <a:schemeClr val="bg1"/>
              </a:solidFill>
            </a:endParaRPr>
          </a:p>
          <a:p>
            <a:pPr marL="800100" lvl="1" indent="-342900">
              <a:lnSpc>
                <a:spcPct val="150000"/>
              </a:lnSpc>
              <a:buFont typeface="Arial" panose="020B0604020202020204" pitchFamily="34" charset="0"/>
              <a:buChar char="•"/>
            </a:pPr>
            <a:r>
              <a:rPr lang="en-US" sz="2000" dirty="0">
                <a:solidFill>
                  <a:schemeClr val="bg1"/>
                </a:solidFill>
              </a:rPr>
              <a:t>Opposing counsel will try to manipulate the </a:t>
            </a:r>
            <a:r>
              <a:rPr lang="en-US" sz="2000" dirty="0" smtClean="0">
                <a:solidFill>
                  <a:schemeClr val="bg1"/>
                </a:solidFill>
              </a:rPr>
              <a:t>approaches, math &amp; formulas </a:t>
            </a:r>
            <a:r>
              <a:rPr lang="en-US" sz="2000" dirty="0">
                <a:solidFill>
                  <a:schemeClr val="bg1"/>
                </a:solidFill>
              </a:rPr>
              <a:t>to their advantage</a:t>
            </a:r>
          </a:p>
          <a:p>
            <a:pPr marL="800100" lvl="1" indent="-342900">
              <a:lnSpc>
                <a:spcPct val="150000"/>
              </a:lnSpc>
              <a:buFont typeface="Arial" panose="020B0604020202020204" pitchFamily="34" charset="0"/>
              <a:buChar char="•"/>
            </a:pPr>
            <a:r>
              <a:rPr lang="en-US" sz="2000" dirty="0">
                <a:solidFill>
                  <a:schemeClr val="bg1"/>
                </a:solidFill>
              </a:rPr>
              <a:t>They will ask why you did or did not include a “dollar amount” here or there</a:t>
            </a:r>
          </a:p>
          <a:p>
            <a:pPr marL="800100" lvl="1" indent="-342900">
              <a:lnSpc>
                <a:spcPct val="150000"/>
              </a:lnSpc>
              <a:buFont typeface="Arial" panose="020B0604020202020204" pitchFamily="34" charset="0"/>
              <a:buChar char="•"/>
            </a:pPr>
            <a:r>
              <a:rPr lang="en-US" sz="2000" dirty="0">
                <a:solidFill>
                  <a:schemeClr val="bg1"/>
                </a:solidFill>
              </a:rPr>
              <a:t>If you know your formulas and you know why, write that answer on that page so that you do not </a:t>
            </a:r>
            <a:r>
              <a:rPr lang="en-US" sz="2400" dirty="0">
                <a:solidFill>
                  <a:schemeClr val="bg1"/>
                </a:solidFill>
              </a:rPr>
              <a:t>have</a:t>
            </a:r>
            <a:r>
              <a:rPr lang="en-US" sz="2000" dirty="0">
                <a:solidFill>
                  <a:schemeClr val="bg1"/>
                </a:solidFill>
              </a:rPr>
              <a:t> to think quickly under </a:t>
            </a:r>
            <a:r>
              <a:rPr lang="en-US" sz="2000" dirty="0" smtClean="0">
                <a:solidFill>
                  <a:schemeClr val="bg1"/>
                </a:solidFill>
              </a:rPr>
              <a:t>pressure</a:t>
            </a:r>
          </a:p>
          <a:p>
            <a:pPr marL="342900" lvl="0" indent="-342900">
              <a:lnSpc>
                <a:spcPct val="150000"/>
              </a:lnSpc>
              <a:buFont typeface="Arial" panose="020B0604020202020204" pitchFamily="34" charset="0"/>
              <a:buChar char="•"/>
            </a:pPr>
            <a:r>
              <a:rPr lang="en-US" sz="2000" dirty="0" smtClean="0">
                <a:solidFill>
                  <a:schemeClr val="bg1"/>
                </a:solidFill>
              </a:rPr>
              <a:t>It </a:t>
            </a:r>
            <a:r>
              <a:rPr lang="en-US" sz="2000" dirty="0">
                <a:solidFill>
                  <a:schemeClr val="bg1"/>
                </a:solidFill>
              </a:rPr>
              <a:t>is ok to read from your report</a:t>
            </a:r>
          </a:p>
          <a:p>
            <a:pPr marL="342900" lvl="0" indent="-342900">
              <a:lnSpc>
                <a:spcPct val="150000"/>
              </a:lnSpc>
              <a:buFont typeface="Arial" panose="020B0604020202020204" pitchFamily="34" charset="0"/>
              <a:buChar char="•"/>
            </a:pPr>
            <a:r>
              <a:rPr lang="en-US" sz="2000" dirty="0">
                <a:solidFill>
                  <a:schemeClr val="bg1"/>
                </a:solidFill>
              </a:rPr>
              <a:t>Although difficult, if opposing counsel trips themselves up on their line of questioning, don’t correct them or help </a:t>
            </a:r>
            <a:r>
              <a:rPr lang="en-US" sz="2000" dirty="0" smtClean="0">
                <a:solidFill>
                  <a:schemeClr val="bg1"/>
                </a:solidFill>
              </a:rPr>
              <a:t>them</a:t>
            </a:r>
            <a:endParaRPr lang="en-US" sz="2000" dirty="0">
              <a:solidFill>
                <a:schemeClr val="bg1"/>
              </a:solidFill>
            </a:endParaRPr>
          </a:p>
          <a:p>
            <a:pPr lvl="1">
              <a:lnSpc>
                <a:spcPct val="150000"/>
              </a:lnSpc>
            </a:pPr>
            <a:endParaRPr lang="en-US" sz="2000" dirty="0">
              <a:solidFill>
                <a:schemeClr val="bg1"/>
              </a:solidFill>
            </a:endParaRPr>
          </a:p>
          <a:p>
            <a:pPr lvl="1">
              <a:lnSpc>
                <a:spcPct val="150000"/>
              </a:lnSpc>
            </a:pPr>
            <a:endParaRPr lang="en-US" sz="2000" dirty="0">
              <a:solidFill>
                <a:schemeClr val="bg1"/>
              </a:solidFill>
            </a:endParaRPr>
          </a:p>
        </p:txBody>
      </p:sp>
    </p:spTree>
    <p:extLst>
      <p:ext uri="{BB962C8B-B14F-4D97-AF65-F5344CB8AC3E}">
        <p14:creationId xmlns:p14="http://schemas.microsoft.com/office/powerpoint/2010/main" val="3979177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767443" y="1730829"/>
            <a:ext cx="10613571" cy="313932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4400" dirty="0">
                <a:solidFill>
                  <a:schemeClr val="bg1"/>
                </a:solidFill>
              </a:rPr>
              <a:t>Only answer the question asked</a:t>
            </a:r>
          </a:p>
          <a:p>
            <a:pPr marL="342900" indent="-342900">
              <a:lnSpc>
                <a:spcPct val="150000"/>
              </a:lnSpc>
              <a:buFont typeface="Arial" panose="020B0604020202020204" pitchFamily="34" charset="0"/>
              <a:buChar char="•"/>
            </a:pPr>
            <a:r>
              <a:rPr lang="en-US" sz="4400" dirty="0">
                <a:solidFill>
                  <a:schemeClr val="bg1"/>
                </a:solidFill>
              </a:rPr>
              <a:t>If it’s a YES or NO question, only give a </a:t>
            </a:r>
            <a:r>
              <a:rPr lang="en-US" sz="4400" b="1" dirty="0">
                <a:solidFill>
                  <a:schemeClr val="bg1"/>
                </a:solidFill>
              </a:rPr>
              <a:t>Yes or No </a:t>
            </a:r>
            <a:r>
              <a:rPr lang="en-US" sz="4400" dirty="0">
                <a:solidFill>
                  <a:schemeClr val="bg1"/>
                </a:solidFill>
              </a:rPr>
              <a:t>answer.</a:t>
            </a:r>
          </a:p>
        </p:txBody>
      </p:sp>
    </p:spTree>
    <p:extLst>
      <p:ext uri="{BB962C8B-B14F-4D97-AF65-F5344CB8AC3E}">
        <p14:creationId xmlns:p14="http://schemas.microsoft.com/office/powerpoint/2010/main" val="5901429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738471" y="1081827"/>
            <a:ext cx="10858500" cy="737061"/>
          </a:xfrm>
          <a:prstGeom prst="rect">
            <a:avLst/>
          </a:prstGeom>
        </p:spPr>
        <p:txBody>
          <a:bodyPr wrap="square">
            <a:spAutoFit/>
          </a:bodyPr>
          <a:lstStyle/>
          <a:p>
            <a:pPr algn="ctr">
              <a:lnSpc>
                <a:spcPct val="150000"/>
              </a:lnSpc>
            </a:pPr>
            <a:r>
              <a:rPr lang="en-US" sz="3200" b="1" dirty="0">
                <a:solidFill>
                  <a:schemeClr val="bg1"/>
                </a:solidFill>
              </a:rPr>
              <a:t>Best Practices Tips – Please Share…</a:t>
            </a:r>
            <a:endParaRPr lang="en-US" sz="3200" dirty="0">
              <a:solidFill>
                <a:schemeClr val="bg1"/>
              </a:solidFill>
            </a:endParaRPr>
          </a:p>
        </p:txBody>
      </p:sp>
      <p:pic>
        <p:nvPicPr>
          <p:cNvPr id="4" name="Picture 3" descr="... on achieving &lt;strong&gt;best&lt;/strong&gt; &lt;strong&gt;practice&lt;/strong&gt; information management the advice offered"/>
          <p:cNvPicPr>
            <a:picLocks noChangeAspect="1"/>
          </p:cNvPicPr>
          <p:nvPr/>
        </p:nvPicPr>
        <p:blipFill>
          <a:blip r:embed="rId2"/>
          <a:stretch>
            <a:fillRect/>
          </a:stretch>
        </p:blipFill>
        <p:spPr>
          <a:xfrm>
            <a:off x="4156858" y="2205222"/>
            <a:ext cx="4025242" cy="3478959"/>
          </a:xfrm>
          <a:prstGeom prst="rect">
            <a:avLst/>
          </a:prstGeom>
        </p:spPr>
      </p:pic>
    </p:spTree>
    <p:extLst>
      <p:ext uri="{BB962C8B-B14F-4D97-AF65-F5344CB8AC3E}">
        <p14:creationId xmlns:p14="http://schemas.microsoft.com/office/powerpoint/2010/main" val="1506173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Speech Bubble: Oval 1"/>
          <p:cNvSpPr/>
          <p:nvPr/>
        </p:nvSpPr>
        <p:spPr>
          <a:xfrm>
            <a:off x="2040556" y="529389"/>
            <a:ext cx="3397718" cy="3214838"/>
          </a:xfrm>
          <a:prstGeom prst="wedgeEllipseCallout">
            <a:avLst>
              <a:gd name="adj1" fmla="val -59644"/>
              <a:gd name="adj2" fmla="val 61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Any Questions?</a:t>
            </a:r>
          </a:p>
        </p:txBody>
      </p:sp>
      <p:sp>
        <p:nvSpPr>
          <p:cNvPr id="3" name="TextBox 2"/>
          <p:cNvSpPr txBox="1"/>
          <p:nvPr/>
        </p:nvSpPr>
        <p:spPr>
          <a:xfrm>
            <a:off x="5890661" y="3830855"/>
            <a:ext cx="4360244" cy="2308324"/>
          </a:xfrm>
          <a:prstGeom prst="rect">
            <a:avLst/>
          </a:prstGeom>
          <a:noFill/>
        </p:spPr>
        <p:txBody>
          <a:bodyPr wrap="square" rtlCol="0">
            <a:spAutoFit/>
          </a:bodyPr>
          <a:lstStyle/>
          <a:p>
            <a:r>
              <a:rPr lang="en-US" dirty="0"/>
              <a:t>Contact Information:</a:t>
            </a:r>
          </a:p>
          <a:p>
            <a:endParaRPr lang="en-US" dirty="0"/>
          </a:p>
          <a:p>
            <a:r>
              <a:rPr lang="en-US" dirty="0"/>
              <a:t>Ann Miller, S.A.M.A.</a:t>
            </a:r>
          </a:p>
          <a:p>
            <a:r>
              <a:rPr lang="en-US" dirty="0"/>
              <a:t>Washington County PRTS</a:t>
            </a:r>
          </a:p>
          <a:p>
            <a:r>
              <a:rPr lang="en-US" u="sng" dirty="0"/>
              <a:t>ann.miller@co.washington.mn.us</a:t>
            </a:r>
            <a:endParaRPr lang="en-US" dirty="0"/>
          </a:p>
          <a:p>
            <a:r>
              <a:rPr lang="en-US" dirty="0"/>
              <a:t>651-275-7524</a:t>
            </a:r>
          </a:p>
          <a:p>
            <a:endParaRPr lang="en-US" dirty="0"/>
          </a:p>
          <a:p>
            <a:endParaRPr lang="en-US" dirty="0"/>
          </a:p>
        </p:txBody>
      </p:sp>
    </p:spTree>
    <p:extLst>
      <p:ext uri="{BB962C8B-B14F-4D97-AF65-F5344CB8AC3E}">
        <p14:creationId xmlns:p14="http://schemas.microsoft.com/office/powerpoint/2010/main" val="32852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Box 3"/>
          <p:cNvSpPr txBox="1"/>
          <p:nvPr/>
        </p:nvSpPr>
        <p:spPr>
          <a:xfrm>
            <a:off x="592428" y="399245"/>
            <a:ext cx="11243257" cy="4268861"/>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October 15, 2016</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Petitioner must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pay 80%</a:t>
            </a:r>
            <a:r>
              <a:rPr lang="en-US" sz="32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of second half tax bill.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receives a list from the Taxation Division that lists all petitioners that have not pay at least 80% of the second half tax bill.  A list is compiled and shared via email with the County Attorney’s.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Process for dismissal is in place for non-payment of 80% of second half tax.  We wait to file the affidavit until a year after the </a:t>
            </a:r>
            <a:r>
              <a:rPr lang="en-US" sz="20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October second half due date</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This is an automatic dismissal.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If the petitioner has paid the taxes within the one year window they are responsible for having the petition reinstated.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02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708338" y="502276"/>
            <a:ext cx="10779617" cy="4949047"/>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April 2017</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Tax Court has indicated that they will start distributing the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scheduling orders</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to the County’s 12 months after the filing deadline has passed.</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Distributes the scheduling orders to the Assessor.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Upon receipt the scheduling order is recorded, assigned an appraiser and distributed to staff.  The County Attorney should be notified via email the list of assignments.</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April 2017</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Garamond" panose="02020404030301010803" pitchFamily="18" charset="0"/>
                <a:ea typeface="Times New Roman" panose="02020603050405020304" pitchFamily="18" charset="0"/>
              </a:rPr>
              <a:t>In cases that involve a</a:t>
            </a:r>
            <a:r>
              <a:rPr lang="en-US" sz="2000" b="1"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Garamond" panose="02020404030301010803" pitchFamily="18" charset="0"/>
                <a:ea typeface="Times New Roman" panose="02020603050405020304" pitchFamily="18" charset="0"/>
              </a:rPr>
              <a:t>tax rep, obtain a signed</a:t>
            </a:r>
            <a:r>
              <a:rPr lang="en-US" sz="2000" b="1" dirty="0">
                <a:solidFill>
                  <a:schemeClr val="bg1"/>
                </a:solidFill>
                <a:latin typeface="Times New Roman" panose="02020603050405020304" pitchFamily="18" charset="0"/>
                <a:ea typeface="Times New Roman" panose="02020603050405020304" pitchFamily="18" charset="0"/>
              </a:rPr>
              <a:t> “INFORMED CONSENT FOR THE RELEASE OF NOT PUBLIC /PRIVATE DATA &amp; AUTHORIZATION FOR DATA RELEASE &amp; EXCHANGE” </a:t>
            </a:r>
            <a:r>
              <a:rPr lang="en-US" dirty="0">
                <a:solidFill>
                  <a:schemeClr val="bg1"/>
                </a:solidFill>
                <a:latin typeface="Garamond" panose="02020404030301010803" pitchFamily="18" charset="0"/>
                <a:ea typeface="Times New Roman" panose="02020603050405020304" pitchFamily="18" charset="0"/>
              </a:rPr>
              <a:t>form.  There is no need to wait until this date if you are notified sooner from a tax rep.</a:t>
            </a:r>
            <a:endParaRPr lang="en-US"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7279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708338" y="515155"/>
            <a:ext cx="10869769" cy="5543056"/>
          </a:xfrm>
          <a:prstGeom prst="rect">
            <a:avLst/>
          </a:prstGeom>
          <a:noFill/>
        </p:spPr>
        <p:txBody>
          <a:bodyPr wrap="square" rtlCol="0">
            <a:spAutoFit/>
          </a:bodyPr>
          <a:lstStyle/>
          <a:p>
            <a:pPr>
              <a:lnSpc>
                <a:spcPct val="115000"/>
              </a:lnSpc>
            </a:pPr>
            <a:r>
              <a:rPr lang="en-US" sz="2400" b="1"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May-June 15, 2017</a:t>
            </a:r>
            <a:r>
              <a:rPr lang="en-US" sz="2400"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 –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Deadline for sending an </a:t>
            </a:r>
            <a:r>
              <a:rPr lang="en-US" sz="3200" b="1"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informal discovery</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request if desired.  There is no need to wait until this date to notify the Attorney’s Office of the documents that you need.</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524000" algn="l"/>
              </a:tabLst>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Assessor - The appraiser will determine the documents needed to review the valuation and classification that is under petition.  The appraiser assigned the appeal will send an email to the assigned Attorney specifying the information needed.  The subject line of the email must be in the following format – </a:t>
            </a: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CITY/PETITIONER/CASE NUMBER/PAYABLE YEAR</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County Attorney – The County Attorney’s Office will send out a letter to the petitioner requesting </a:t>
            </a:r>
            <a:r>
              <a:rPr lang="en-US"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only the documentation determined by the appraiser</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Informal discovery should have a deadline for response – 60 days.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 </a:t>
            </a:r>
            <a:r>
              <a:rPr lang="en-US" u="sng" dirty="0">
                <a:solidFill>
                  <a:schemeClr val="bg1"/>
                </a:solidFill>
                <a:latin typeface="Garamond" panose="02020404030301010803" pitchFamily="18" charset="0"/>
                <a:ea typeface="Calibri" panose="020F0502020204030204" pitchFamily="34" charset="0"/>
                <a:cs typeface="Times New Roman" panose="02020603050405020304" pitchFamily="18" charset="0"/>
              </a:rPr>
              <a:t>emphasis</a:t>
            </a: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this step in the process is that the appraiser determines if this step is necessary and what specific documents are to be requested.</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It will be discussed after the 60 days whether or not to file formal discovery if the information requested is not shared.</a:t>
            </a:r>
            <a:r>
              <a:rPr lang="en-US" dirty="0">
                <a:latin typeface="Garamond" panose="02020404030301010803"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128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168B8F5-E503-4197-A098-4A0EF4E19A9E}">
  <ds:schemaRefs>
    <ds:schemaRef ds:uri="ESRI.ArcGIS.Mapping.OfficeIntegration.PowerPointInfo"/>
  </ds:schemaRefs>
</ds:datastoreItem>
</file>

<file path=customXml/itemProps2.xml><?xml version="1.0" encoding="utf-8"?>
<ds:datastoreItem xmlns:ds="http://schemas.openxmlformats.org/officeDocument/2006/customXml" ds:itemID="{042867CA-2B0A-419D-AF45-CF888FF9645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1049</TotalTime>
  <Words>3372</Words>
  <Application>Microsoft Office PowerPoint</Application>
  <PresentationFormat>Widescreen</PresentationFormat>
  <Paragraphs>500</Paragraphs>
  <Slides>68</Slides>
  <Notes>0</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68</vt:i4>
      </vt:variant>
    </vt:vector>
  </HeadingPairs>
  <TitlesOfParts>
    <vt:vector size="90" baseType="lpstr">
      <vt:lpstr>Arial</vt:lpstr>
      <vt:lpstr>Calibri</vt:lpstr>
      <vt:lpstr>Century Gothic</vt:lpstr>
      <vt:lpstr>Garamond</vt:lpstr>
      <vt:lpstr>Symbol</vt:lpstr>
      <vt:lpstr>Times New Roman</vt:lpstr>
      <vt:lpstr>Wingdings</vt:lpstr>
      <vt:lpstr>Wingdings 3</vt:lpstr>
      <vt:lpstr>Slice</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Cost-Benefit Analysis</vt:lpstr>
      <vt:lpstr>Cost-Benefit Analysis</vt:lpstr>
      <vt:lpstr>A Four House Town  Individual Value Impact  (appealed property example)</vt:lpstr>
      <vt:lpstr>Cost-Benefit Analysis</vt:lpstr>
      <vt:lpstr>Cost-Benefit Analysis</vt:lpstr>
      <vt:lpstr>Cost-Benefit Analysis</vt:lpstr>
      <vt:lpstr>Cost-Benefit Analysis</vt:lpstr>
      <vt:lpstr>Cost-Benefit Analysis</vt:lpstr>
      <vt:lpstr>Cost-Benefit Analysis</vt:lpstr>
      <vt:lpstr>Cost-Benefit Analysis</vt:lpstr>
      <vt:lpstr>Cost-Benefit Analysis</vt:lpstr>
      <vt:lpstr>Cost-Benefit Analysis</vt:lpstr>
      <vt:lpstr>Cost-Benefit Analysis</vt:lpstr>
      <vt:lpstr>PowerPoint Presentation</vt:lpstr>
      <vt:lpstr>Always adhere to your employers policies and procedures</vt:lpstr>
      <vt:lpstr>PowerPoint Presentation</vt:lpstr>
      <vt:lpstr>PowerPoint Presentation</vt:lpstr>
      <vt:lpstr>PowerPoint Presentation</vt:lpstr>
      <vt:lpstr>PowerPoint Presentation</vt:lpstr>
      <vt:lpstr>Negotiating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Skills</dc:title>
  <dc:creator>Ann Miller</dc:creator>
  <cp:lastModifiedBy>Rausch, Amy (MDOR)</cp:lastModifiedBy>
  <cp:revision>140</cp:revision>
  <dcterms:created xsi:type="dcterms:W3CDTF">2017-04-17T16:52:15Z</dcterms:created>
  <dcterms:modified xsi:type="dcterms:W3CDTF">2017-12-13T16:18:39Z</dcterms:modified>
</cp:coreProperties>
</file>